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35" r:id="rId3"/>
    <p:sldId id="333" r:id="rId4"/>
    <p:sldId id="296" r:id="rId5"/>
    <p:sldId id="336" r:id="rId6"/>
    <p:sldId id="334" r:id="rId7"/>
    <p:sldId id="337" r:id="rId8"/>
    <p:sldId id="338" r:id="rId9"/>
    <p:sldId id="339" r:id="rId10"/>
    <p:sldId id="340" r:id="rId11"/>
    <p:sldId id="341" r:id="rId12"/>
    <p:sldId id="288" r:id="rId13"/>
    <p:sldId id="295" r:id="rId14"/>
    <p:sldId id="332" r:id="rId15"/>
    <p:sldId id="298" r:id="rId16"/>
    <p:sldId id="312" r:id="rId17"/>
    <p:sldId id="299" r:id="rId18"/>
    <p:sldId id="321" r:id="rId19"/>
    <p:sldId id="342" r:id="rId20"/>
    <p:sldId id="343" r:id="rId21"/>
    <p:sldId id="322" r:id="rId22"/>
    <p:sldId id="323" r:id="rId23"/>
    <p:sldId id="324" r:id="rId24"/>
    <p:sldId id="325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1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avier Ruiz" initials="XR" lastIdx="1" clrIdx="0">
    <p:extLst>
      <p:ext uri="{19B8F6BF-5375-455C-9EA6-DF929625EA0E}">
        <p15:presenceInfo xmlns:p15="http://schemas.microsoft.com/office/powerpoint/2012/main" userId="S::xruiz@fonscatala.org::d1ea3a32-3515-4756-a522-9106e8e15f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31F06-94FE-458A-A3D7-2F99EB571FE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F73A-D934-401D-952C-0777C3027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32933-8FFB-410E-84E7-DEFE5309C72E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5142F-CBA7-484F-89FD-27FF1DF4C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819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5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0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5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76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1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1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50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99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24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6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88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4D1FC-4BD0-482A-A045-F2B463094C8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08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3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8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4AFCD-529F-4E9D-A606-AD0AD87817F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A33F-97F8-4F01-966A-C48CF094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6910536" cy="1730623"/>
          </a:xfrm>
        </p:spPr>
        <p:txBody>
          <a:bodyPr>
            <a:noAutofit/>
          </a:bodyPr>
          <a:lstStyle/>
          <a:p>
            <a:r>
              <a:rPr lang="ca-ES" sz="3200" b="1" dirty="0"/>
              <a:t>  </a:t>
            </a:r>
            <a:br>
              <a:rPr lang="ca-ES" sz="3200" b="1" dirty="0"/>
            </a:br>
            <a:r>
              <a:rPr lang="ca-ES" sz="3200" b="1" dirty="0"/>
              <a:t>AGERMANAMENT</a:t>
            </a:r>
            <a:br>
              <a:rPr lang="ca-ES" sz="3200" b="1" dirty="0"/>
            </a:br>
            <a:r>
              <a:rPr lang="ca-ES" sz="4000" b="1" dirty="0"/>
              <a:t>SANT PERE DE RIBES i</a:t>
            </a:r>
            <a:br>
              <a:rPr lang="ca-ES" sz="4000" b="1" dirty="0"/>
            </a:br>
            <a:r>
              <a:rPr lang="ca-ES" sz="4000" b="1" dirty="0"/>
              <a:t> PUERTO CABEZAS</a:t>
            </a:r>
            <a:r>
              <a:rPr lang="ca-ES" sz="3200" b="1" dirty="0"/>
              <a:t/>
            </a:r>
            <a:br>
              <a:rPr lang="ca-ES" sz="3200" b="1" dirty="0"/>
            </a:br>
            <a:r>
              <a:rPr lang="ca-ES" sz="2600" dirty="0"/>
              <a:t/>
            </a:r>
            <a:br>
              <a:rPr lang="ca-ES" sz="2600" dirty="0"/>
            </a:br>
            <a:r>
              <a:rPr lang="ca-ES" sz="3200" b="1" i="1" dirty="0">
                <a:solidFill>
                  <a:srgbClr val="FF0000"/>
                </a:solidFill>
              </a:rPr>
              <a:t>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2915816" y="587727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i="1" dirty="0"/>
              <a:t>Sant Pere de Ribes, 15 de març de 2020</a:t>
            </a:r>
            <a:endParaRPr lang="en-US" i="1" dirty="0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3275856" y="198884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i="1" dirty="0">
                <a:solidFill>
                  <a:srgbClr val="FF0000"/>
                </a:solidFill>
              </a:rPr>
              <a:t>SITUACIÓ ACTUAL DELS PROJECTES</a:t>
            </a:r>
          </a:p>
        </p:txBody>
      </p:sp>
      <p:pic>
        <p:nvPicPr>
          <p:cNvPr id="4" name="Imagen 3" descr="Imagen que contiene exterior, edificio, nieve, hombre&#10;&#10;Descripción generada automáticamente">
            <a:extLst>
              <a:ext uri="{FF2B5EF4-FFF2-40B4-BE49-F238E27FC236}">
                <a16:creationId xmlns:a16="http://schemas.microsoft.com/office/drawing/2014/main" id="{7746ACB8-96B1-4AAF-A643-3E9050EC0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44" y="2541081"/>
            <a:ext cx="6444208" cy="313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IMPACTE I DANYS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767551-91E8-4DA1-A23D-64652211FBC0}"/>
              </a:ext>
            </a:extLst>
          </p:cNvPr>
          <p:cNvSpPr txBox="1"/>
          <p:nvPr/>
        </p:nvSpPr>
        <p:spPr>
          <a:xfrm>
            <a:off x="5436096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CFB3B7-1598-4F60-AD3F-8F6634758BCB}"/>
              </a:ext>
            </a:extLst>
          </p:cNvPr>
          <p:cNvSpPr txBox="1"/>
          <p:nvPr/>
        </p:nvSpPr>
        <p:spPr>
          <a:xfrm>
            <a:off x="2267744" y="5958325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Novembre 2020</a:t>
            </a:r>
          </a:p>
        </p:txBody>
      </p:sp>
      <p:pic>
        <p:nvPicPr>
          <p:cNvPr id="4" name="Imagen 3" descr="Imagen que contiene exterior, pasto, persona, hombre&#10;&#10;Descripción generada automáticamente">
            <a:extLst>
              <a:ext uri="{FF2B5EF4-FFF2-40B4-BE49-F238E27FC236}">
                <a16:creationId xmlns:a16="http://schemas.microsoft.com/office/drawing/2014/main" id="{3D17CE59-E041-4BB8-B568-8C3EBFD1D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95" y="960636"/>
            <a:ext cx="3965798" cy="2643866"/>
          </a:xfrm>
          <a:prstGeom prst="rect">
            <a:avLst/>
          </a:prstGeom>
        </p:spPr>
      </p:pic>
      <p:pic>
        <p:nvPicPr>
          <p:cNvPr id="16" name="Imagen 15" descr="Un grupo de personas caminando en la tierra&#10;&#10;Descripción generada automáticamente con confianza media">
            <a:extLst>
              <a:ext uri="{FF2B5EF4-FFF2-40B4-BE49-F238E27FC236}">
                <a16:creationId xmlns:a16="http://schemas.microsoft.com/office/drawing/2014/main" id="{D30BBC74-70D5-4838-A727-FE3D7F18C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780928"/>
            <a:ext cx="5100531" cy="38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IMPACTE I DANYS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767551-91E8-4DA1-A23D-64652211FBC0}"/>
              </a:ext>
            </a:extLst>
          </p:cNvPr>
          <p:cNvSpPr txBox="1"/>
          <p:nvPr/>
        </p:nvSpPr>
        <p:spPr>
          <a:xfrm>
            <a:off x="5436096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CFB3B7-1598-4F60-AD3F-8F6634758BCB}"/>
              </a:ext>
            </a:extLst>
          </p:cNvPr>
          <p:cNvSpPr txBox="1"/>
          <p:nvPr/>
        </p:nvSpPr>
        <p:spPr>
          <a:xfrm>
            <a:off x="7380312" y="263565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Novembre 2020</a:t>
            </a:r>
          </a:p>
        </p:txBody>
      </p:sp>
      <p:pic>
        <p:nvPicPr>
          <p:cNvPr id="9" name="Imagen 8" descr="Un hombre en un barco en el agua&#10;&#10;Descripción generada automáticamente">
            <a:extLst>
              <a:ext uri="{FF2B5EF4-FFF2-40B4-BE49-F238E27FC236}">
                <a16:creationId xmlns:a16="http://schemas.microsoft.com/office/drawing/2014/main" id="{A6E50C6E-3A66-4A71-8945-D7E04512C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04431"/>
            <a:ext cx="4032448" cy="2688299"/>
          </a:xfrm>
          <a:prstGeom prst="rect">
            <a:avLst/>
          </a:prstGeom>
        </p:spPr>
      </p:pic>
      <p:pic>
        <p:nvPicPr>
          <p:cNvPr id="3" name="Imagen 2" descr="Un grupo de personas en un barco&#10;&#10;Descripción generada automáticamente con confianza baja">
            <a:extLst>
              <a:ext uri="{FF2B5EF4-FFF2-40B4-BE49-F238E27FC236}">
                <a16:creationId xmlns:a16="http://schemas.microsoft.com/office/drawing/2014/main" id="{1355F568-042D-43CD-80F2-FB3990846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3074323"/>
            <a:ext cx="7308304" cy="35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3200" b="1" dirty="0">
                <a:solidFill>
                  <a:schemeClr val="tx1"/>
                </a:solidFill>
              </a:rPr>
              <a:t>PROJECTES ACTUALS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55776" y="1052736"/>
            <a:ext cx="5904656" cy="3672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400" dirty="0">
              <a:solidFill>
                <a:schemeClr val="tx1"/>
              </a:solidFill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2770 - </a:t>
            </a:r>
            <a:r>
              <a:rPr lang="es-ES" sz="1400" dirty="0">
                <a:solidFill>
                  <a:schemeClr val="tx1"/>
                </a:solidFill>
              </a:rPr>
              <a:t>ORGANITZACIÓ DE L´ACADÈMIA DE LLENGUA INDÍGENA MISKITU PER REVITALITZAR-LA I NORMALITZAR-LA AL MUNICIPI DE PUERTO CABEZAS-BILWI</a:t>
            </a:r>
            <a:endParaRPr lang="en-US" sz="1400" dirty="0">
              <a:solidFill>
                <a:schemeClr val="tx1"/>
              </a:solidFill>
            </a:endParaRPr>
          </a:p>
          <a:p>
            <a:endParaRPr lang="ca-ES" sz="1400" b="1" dirty="0">
              <a:solidFill>
                <a:schemeClr val="tx1"/>
              </a:solidFill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2773 - </a:t>
            </a:r>
            <a:r>
              <a:rPr lang="es-ES" sz="1400" dirty="0">
                <a:solidFill>
                  <a:schemeClr val="tx1"/>
                </a:solidFill>
              </a:rPr>
              <a:t>PROVEÏMENT D´AIGUA SEGURA, SANEJAMENT I HIGIENE A LA COMUNITAT DE WAWA BAR</a:t>
            </a:r>
          </a:p>
          <a:p>
            <a:endParaRPr lang="es-E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3050 - SANEJAMENT AMBIENTAL AMB ENFOCAMENT EN EL DESENVOLUPAMENT TERRITORIAL PARTICIPATIU AL CASC URBÀ DE PUERTO CABEZAS-BILWI</a:t>
            </a:r>
            <a:endParaRPr lang="es-ES" sz="1400" dirty="0">
              <a:solidFill>
                <a:schemeClr val="tx1"/>
              </a:solidFill>
            </a:endParaRPr>
          </a:p>
          <a:p>
            <a:endParaRPr lang="es-ES" sz="1400" dirty="0">
              <a:solidFill>
                <a:schemeClr val="tx1"/>
              </a:solidFill>
            </a:endParaRPr>
          </a:p>
          <a:p>
            <a:r>
              <a:rPr lang="es-ES" sz="1400" dirty="0">
                <a:solidFill>
                  <a:schemeClr val="tx1"/>
                </a:solidFill>
              </a:rPr>
              <a:t>3117 – SUPORT A L’ALBERG DE VÍCTIMES DE VIOLÈNCIA DEL MOVIMENT DE DONES NIDIA WHITE EN TEMES DE SEGURETAT, ALIMENTACIÓ I RECREACIÓ</a:t>
            </a:r>
          </a:p>
          <a:p>
            <a:endParaRPr lang="es-ES" sz="1400" dirty="0">
              <a:solidFill>
                <a:schemeClr val="tx1"/>
              </a:solidFill>
            </a:endParaRPr>
          </a:p>
          <a:p>
            <a:r>
              <a:rPr lang="es-ES" sz="1400" dirty="0">
                <a:solidFill>
                  <a:schemeClr val="tx1"/>
                </a:solidFill>
              </a:rPr>
              <a:t>3573 - PROGRAMA DE RECONSTRUCCIÓ INTEGRAL DE LA COMUNITAT DE WAWA BAR ARRAN DEL PAS DELS HURACANS ETA I IOTA - FASE i</a:t>
            </a:r>
            <a:endParaRPr lang="en-US" sz="1400" dirty="0">
              <a:solidFill>
                <a:schemeClr val="tx1"/>
              </a:solidFill>
            </a:endParaRPr>
          </a:p>
          <a:p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1691680" y="1052736"/>
            <a:ext cx="864096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a-ES" dirty="0"/>
              <a:t>COOPERACIÓ  DIRECTA</a:t>
            </a:r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1681544" y="4941168"/>
            <a:ext cx="86409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a-ES" dirty="0"/>
              <a:t>COOPERACIÓ  INDIRECTA</a:t>
            </a:r>
            <a:endParaRPr lang="en-US" dirty="0"/>
          </a:p>
        </p:txBody>
      </p:sp>
      <p:sp>
        <p:nvSpPr>
          <p:cNvPr id="19" name="18 Rectángulo"/>
          <p:cNvSpPr/>
          <p:nvPr/>
        </p:nvSpPr>
        <p:spPr>
          <a:xfrm>
            <a:off x="2555776" y="4941168"/>
            <a:ext cx="5904656" cy="17281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400" dirty="0">
              <a:solidFill>
                <a:schemeClr val="tx1"/>
              </a:solidFill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2866 - </a:t>
            </a:r>
            <a:r>
              <a:rPr lang="es-ES" sz="1400" dirty="0">
                <a:solidFill>
                  <a:schemeClr val="tx1"/>
                </a:solidFill>
              </a:rPr>
              <a:t>TU I JO SEMBRANT EL FUTUR DEL DEMÀ A NENES SOBREVIVENTS DE LA VIOLÈNCIA</a:t>
            </a:r>
          </a:p>
          <a:p>
            <a:endParaRPr lang="es-ES" sz="1400" dirty="0">
              <a:solidFill>
                <a:schemeClr val="tx1"/>
              </a:solidFill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3482 - PREVENCIÓ I PROTECCIÓ DE NENS, NENES, ADOLESCENTS I DONES QUE PATEIXEN VIOLÈNCIA DE GÈNERE, ABÚS SEXUAL, TRÀFIC DE PERSONES I LA PANDÈMIA ARRAN DEL VIRUS DE LA COVID-19</a:t>
            </a:r>
            <a:endParaRPr lang="en-US" sz="1400" dirty="0">
              <a:solidFill>
                <a:schemeClr val="tx1"/>
              </a:solidFill>
            </a:endParaRPr>
          </a:p>
          <a:p>
            <a:endParaRPr lang="ca-ES" b="1" dirty="0">
              <a:solidFill>
                <a:schemeClr val="tx1"/>
              </a:solidFill>
            </a:endParaRPr>
          </a:p>
        </p:txBody>
      </p:sp>
      <p:pic>
        <p:nvPicPr>
          <p:cNvPr id="10" name="9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084168" y="1484784"/>
            <a:ext cx="2520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/>
              <a:t>Any d’inici: 2015</a:t>
            </a:r>
          </a:p>
          <a:p>
            <a:r>
              <a:rPr lang="ca-ES" sz="1600" b="1" dirty="0"/>
              <a:t>Aportació:  13.636,35 €</a:t>
            </a:r>
          </a:p>
          <a:p>
            <a:endParaRPr lang="ca-ES" sz="1600" b="1" dirty="0"/>
          </a:p>
          <a:p>
            <a:r>
              <a:rPr lang="ca-ES" sz="1400" i="1" dirty="0"/>
              <a:t>Recursos vinculats a Vilafranca del Penedès</a:t>
            </a:r>
            <a:endParaRPr lang="en-US" sz="1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619672" y="4653136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/>
              <a:t>Accions del 2020</a:t>
            </a:r>
          </a:p>
          <a:p>
            <a:endParaRPr lang="ca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/>
              <a:t>Assessorament legal per aconseguir la personalitat jurídica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/>
              <a:t>Base de dades completa, en format </a:t>
            </a:r>
            <a:r>
              <a:rPr lang="ca-ES" sz="1600" dirty="0" err="1"/>
              <a:t>Acces</a:t>
            </a:r>
            <a:endParaRPr lang="ca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/>
              <a:t>Lloguer d’espai Web per penjar la base de dades i crear la pàgina d’ALIM</a:t>
            </a:r>
          </a:p>
        </p:txBody>
      </p:sp>
      <p:sp>
        <p:nvSpPr>
          <p:cNvPr id="11" name="4 Rectángulo">
            <a:extLst>
              <a:ext uri="{FF2B5EF4-FFF2-40B4-BE49-F238E27FC236}">
                <a16:creationId xmlns:a16="http://schemas.microsoft.com/office/drawing/2014/main" id="{8D16FFC9-A629-40DA-86F3-E806EF87CCC2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500" b="1" dirty="0">
                <a:solidFill>
                  <a:schemeClr val="tx1"/>
                </a:solidFill>
              </a:rPr>
              <a:t>2770 - </a:t>
            </a:r>
            <a:r>
              <a:rPr lang="es-ES" sz="1500" b="1" dirty="0">
                <a:solidFill>
                  <a:schemeClr val="tx1"/>
                </a:solidFill>
              </a:rPr>
              <a:t>ORGANITZACIÓ DE L´ACADÈMIA DE LLENGUA INDÍGENA MISKITU PER REVITALITZAR-LA I NORMALITZAR-LA AL MUNICIPI DE PUERTO CABEZAS-BILWI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DC7B04-C8C6-42FA-AF01-35B1E9401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98946"/>
            <a:ext cx="4331973" cy="3248980"/>
          </a:xfrm>
          <a:prstGeom prst="rect">
            <a:avLst/>
          </a:prstGeom>
        </p:spPr>
      </p:pic>
      <p:pic>
        <p:nvPicPr>
          <p:cNvPr id="13" name="9 Imagen" descr="logotip Fons negatiu color.jpg">
            <a:extLst>
              <a:ext uri="{FF2B5EF4-FFF2-40B4-BE49-F238E27FC236}">
                <a16:creationId xmlns:a16="http://schemas.microsoft.com/office/drawing/2014/main" id="{35E3A216-FED0-495A-848E-F5881F64B7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4 Rectángulo">
            <a:extLst>
              <a:ext uri="{FF2B5EF4-FFF2-40B4-BE49-F238E27FC236}">
                <a16:creationId xmlns:a16="http://schemas.microsoft.com/office/drawing/2014/main" id="{8D16FFC9-A629-40DA-86F3-E806EF87CCC2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500" b="1" dirty="0">
                <a:solidFill>
                  <a:schemeClr val="tx1"/>
                </a:solidFill>
              </a:rPr>
              <a:t>2770 - </a:t>
            </a:r>
            <a:r>
              <a:rPr lang="es-ES" sz="1500" b="1" dirty="0">
                <a:solidFill>
                  <a:schemeClr val="tx1"/>
                </a:solidFill>
              </a:rPr>
              <a:t>ORGANITZACIÓ DE L´ACADÈMIA DE LLENGUA INDÍGENA MISKITU PER REVITALITZAR-LA I NORMALITZAR-LA AL MUNICIPI DE PUERTO CABEZAS-BILWI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C0F281-8B02-4797-9DE5-3C8907A75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0" y="1268760"/>
            <a:ext cx="6696744" cy="5022558"/>
          </a:xfrm>
          <a:prstGeom prst="rect">
            <a:avLst/>
          </a:prstGeom>
        </p:spPr>
      </p:pic>
      <p:pic>
        <p:nvPicPr>
          <p:cNvPr id="8" name="9 Imagen" descr="logotip Fons negatiu color.jpg">
            <a:extLst>
              <a:ext uri="{FF2B5EF4-FFF2-40B4-BE49-F238E27FC236}">
                <a16:creationId xmlns:a16="http://schemas.microsoft.com/office/drawing/2014/main" id="{B2F6E952-1C3F-483F-95CB-93D26CFD07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91680" y="1052736"/>
            <a:ext cx="28036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Accions</a:t>
            </a:r>
            <a:r>
              <a:rPr lang="es-ES" sz="2000" b="1" dirty="0"/>
              <a:t> en </a:t>
            </a:r>
            <a:r>
              <a:rPr lang="es-ES" sz="2000" b="1" dirty="0" err="1"/>
              <a:t>curs</a:t>
            </a:r>
            <a:endParaRPr lang="es-ES" sz="2000" b="1" dirty="0"/>
          </a:p>
          <a:p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Legalitzar definitivament l’Acadèmia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Possible Associació d’ALIM amb la Universitat BICU (passant a ser una acadèmia associada, com passa amb el CIDHCA)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Posar en marxa les comissions de treball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Revitalitzar el lideratge després del traspàs del professor Miguel Urbina</a:t>
            </a: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AB1646D2-6ACC-4C33-8217-4712623CA150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500" b="1" dirty="0">
                <a:solidFill>
                  <a:schemeClr val="tx1"/>
                </a:solidFill>
              </a:rPr>
              <a:t>2770 - </a:t>
            </a:r>
            <a:r>
              <a:rPr lang="es-ES" sz="1500" b="1" dirty="0">
                <a:solidFill>
                  <a:schemeClr val="tx1"/>
                </a:solidFill>
              </a:rPr>
              <a:t>ORGANITZACIÓ DE L´ACADÈMIA DE LLENGUA INDÍGENA MISKITU PER REVITALITZAR-LA I NORMALITZAR-LA AL MUNICIPI DE PUERTO CABEZAS-BILWI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7579218-B826-4A16-B552-24FFB5EE1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61" y="1052736"/>
            <a:ext cx="3775259" cy="4365104"/>
          </a:xfrm>
          <a:prstGeom prst="rect">
            <a:avLst/>
          </a:prstGeom>
        </p:spPr>
      </p:pic>
      <p:pic>
        <p:nvPicPr>
          <p:cNvPr id="15" name="9 Imagen" descr="logotip Fons negatiu color.jpg">
            <a:extLst>
              <a:ext uri="{FF2B5EF4-FFF2-40B4-BE49-F238E27FC236}">
                <a16:creationId xmlns:a16="http://schemas.microsoft.com/office/drawing/2014/main" id="{9FA07596-A6F0-4609-8B0D-4B1BEC7B40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084168" y="1628800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/>
              <a:t>Any d’inici: 2015</a:t>
            </a:r>
          </a:p>
          <a:p>
            <a:r>
              <a:rPr lang="ca-ES" sz="1600" b="1" dirty="0"/>
              <a:t>Aportació:  148.746,98 €</a:t>
            </a:r>
          </a:p>
          <a:p>
            <a:r>
              <a:rPr lang="ca-ES" sz="1600" i="1" dirty="0"/>
              <a:t>(inclou aportacions de Sant Pere de Ribes, Castellbisbal, Sant Gregori i Subirats)</a:t>
            </a:r>
          </a:p>
          <a:p>
            <a:endParaRPr lang="ca-ES" sz="16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601416" y="454599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Abans dels huracans Eta i Iota, s’havia aconseguit cobrir el 79% de sistemes de recollida d’aigua, i el 43% de latrines adossades a les cases.</a:t>
            </a:r>
          </a:p>
        </p:txBody>
      </p:sp>
      <p:sp>
        <p:nvSpPr>
          <p:cNvPr id="11" name="4 Rectángulo">
            <a:extLst>
              <a:ext uri="{FF2B5EF4-FFF2-40B4-BE49-F238E27FC236}">
                <a16:creationId xmlns:a16="http://schemas.microsoft.com/office/drawing/2014/main" id="{EC4FBACB-2479-4ABE-86AD-8C0CD3D91D2F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500" b="1" dirty="0">
              <a:solidFill>
                <a:schemeClr val="tx1"/>
              </a:solidFill>
            </a:endParaRPr>
          </a:p>
          <a:p>
            <a:r>
              <a:rPr lang="ca-ES" sz="1500" b="1" dirty="0">
                <a:solidFill>
                  <a:schemeClr val="tx1"/>
                </a:solidFill>
              </a:rPr>
              <a:t>2773 - </a:t>
            </a:r>
            <a:r>
              <a:rPr lang="es-ES" sz="1500" b="1" dirty="0">
                <a:solidFill>
                  <a:schemeClr val="tx1"/>
                </a:solidFill>
              </a:rPr>
              <a:t>PROVEÏMENT D´AIGUA SEGURA, SANEJAMENT I HIGIENE A LA COMUNITAT DE WAWA BAR</a:t>
            </a: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7" name="9 Imagen" descr="logotip Fons negatiu color.jpg">
            <a:extLst>
              <a:ext uri="{FF2B5EF4-FFF2-40B4-BE49-F238E27FC236}">
                <a16:creationId xmlns:a16="http://schemas.microsoft.com/office/drawing/2014/main" id="{FF34FDC0-3B0F-4C10-A75B-1851D166E4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5686CE-FC14-43F5-A80B-1548D8B66083}"/>
              </a:ext>
            </a:extLst>
          </p:cNvPr>
          <p:cNvSpPr txBox="1"/>
          <p:nvPr/>
        </p:nvSpPr>
        <p:spPr>
          <a:xfrm>
            <a:off x="1601416" y="5517231"/>
            <a:ext cx="673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El pas dels huracans significa un abans i un després per al projecte i per a la comunitat.</a:t>
            </a:r>
          </a:p>
        </p:txBody>
      </p:sp>
      <p:pic>
        <p:nvPicPr>
          <p:cNvPr id="6" name="Imagen 5" descr="Casa de madera&#10;&#10;Descripción generada automáticamente con confianza baja">
            <a:extLst>
              <a:ext uri="{FF2B5EF4-FFF2-40B4-BE49-F238E27FC236}">
                <a16:creationId xmlns:a16="http://schemas.microsoft.com/office/drawing/2014/main" id="{786A4B09-A988-4FA7-A675-769686B74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403244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73CD3B50-1EA8-49FD-9FB7-FC6B6055DEC2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500" b="1" dirty="0">
              <a:solidFill>
                <a:schemeClr val="tx1"/>
              </a:solidFill>
            </a:endParaRPr>
          </a:p>
          <a:p>
            <a:r>
              <a:rPr lang="ca-ES" sz="1500" b="1" dirty="0">
                <a:solidFill>
                  <a:schemeClr val="tx1"/>
                </a:solidFill>
              </a:rPr>
              <a:t>2773 - </a:t>
            </a:r>
            <a:r>
              <a:rPr lang="es-ES" sz="1500" b="1" dirty="0">
                <a:solidFill>
                  <a:schemeClr val="tx1"/>
                </a:solidFill>
              </a:rPr>
              <a:t>PROVEÏMENT D´AIGUA SEGURA, SANEJAMENT I HIGIENE A LA COMUNITAT DE WAWA BAR</a:t>
            </a: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438B77-DEA9-4A36-9980-CEC889428CBB}"/>
              </a:ext>
            </a:extLst>
          </p:cNvPr>
          <p:cNvSpPr txBox="1"/>
          <p:nvPr/>
        </p:nvSpPr>
        <p:spPr>
          <a:xfrm>
            <a:off x="1691680" y="1008891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Els recursos del projecte es destinaran el 2021 a la primera fase de reconstrucció dels sistemes de recollida d’aigua potable de </a:t>
            </a:r>
            <a:r>
              <a:rPr lang="ca-ES" dirty="0" err="1"/>
              <a:t>Wawa</a:t>
            </a:r>
            <a:r>
              <a:rPr lang="ca-ES" dirty="0"/>
              <a:t> Bar.</a:t>
            </a:r>
          </a:p>
        </p:txBody>
      </p:sp>
      <p:pic>
        <p:nvPicPr>
          <p:cNvPr id="13" name="Imagen 12" descr="Imagen que contiene pasto, exterior, camino, coche&#10;&#10;Descripción generada automáticamente">
            <a:extLst>
              <a:ext uri="{FF2B5EF4-FFF2-40B4-BE49-F238E27FC236}">
                <a16:creationId xmlns:a16="http://schemas.microsoft.com/office/drawing/2014/main" id="{ABAE47FC-58A7-4F2F-822B-A5A7EE2DE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3524250" cy="35242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9497F9-ECF2-4494-88C0-AAC1607A7D7C}"/>
              </a:ext>
            </a:extLst>
          </p:cNvPr>
          <p:cNvSpPr txBox="1"/>
          <p:nvPr/>
        </p:nvSpPr>
        <p:spPr>
          <a:xfrm>
            <a:off x="1691680" y="1755393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Com que han quedat pocs sostres </a:t>
            </a:r>
            <a:r>
              <a:rPr lang="ca-ES" dirty="0" err="1"/>
              <a:t>d’empeus</a:t>
            </a:r>
            <a:r>
              <a:rPr lang="ca-ES" dirty="0"/>
              <a:t>, i no hi ha aigua potable a poca distància, cal pensar en sistemes innovadors i d’execució ràpida per garantir l’aigua a la població.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AB5ABF-272B-4F76-8E8D-2FA6FE610A38}"/>
              </a:ext>
            </a:extLst>
          </p:cNvPr>
          <p:cNvSpPr txBox="1"/>
          <p:nvPr/>
        </p:nvSpPr>
        <p:spPr>
          <a:xfrm>
            <a:off x="5436096" y="3829463"/>
            <a:ext cx="2919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i="1" dirty="0"/>
              <a:t>Proposta alternativa</a:t>
            </a:r>
          </a:p>
          <a:p>
            <a:endParaRPr lang="ca-ES" sz="1600" dirty="0"/>
          </a:p>
          <a:p>
            <a:r>
              <a:rPr lang="ca-ES" sz="1600" b="1" dirty="0"/>
              <a:t>Sistema </a:t>
            </a:r>
            <a:r>
              <a:rPr lang="ca-ES" sz="1600" b="1" dirty="0" err="1"/>
              <a:t>Flexitank</a:t>
            </a:r>
            <a:endParaRPr lang="ca-ES" sz="1600" b="1" dirty="0"/>
          </a:p>
          <a:p>
            <a:endParaRPr lang="ca-ES" sz="1600" dirty="0"/>
          </a:p>
          <a:p>
            <a:r>
              <a:rPr lang="ca-ES" sz="1600" dirty="0"/>
              <a:t>Dues o tres estructures comunitàries de gran format, vinculades a recollida d’aigua a les infraestructures que han sobreviscut (església, casa pastoral, habitatges més grans)</a:t>
            </a:r>
          </a:p>
        </p:txBody>
      </p:sp>
      <p:pic>
        <p:nvPicPr>
          <p:cNvPr id="9" name="9 Imagen" descr="logotip Fons negatiu color.jpg">
            <a:extLst>
              <a:ext uri="{FF2B5EF4-FFF2-40B4-BE49-F238E27FC236}">
                <a16:creationId xmlns:a16="http://schemas.microsoft.com/office/drawing/2014/main" id="{15152B7C-6A8E-457F-8714-453723A738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4" name="4 Rectángulo">
            <a:extLst>
              <a:ext uri="{FF2B5EF4-FFF2-40B4-BE49-F238E27FC236}">
                <a16:creationId xmlns:a16="http://schemas.microsoft.com/office/drawing/2014/main" id="{E1537448-8AA1-42E5-BB11-40C593EB7FC5}"/>
              </a:ext>
            </a:extLst>
          </p:cNvPr>
          <p:cNvSpPr/>
          <p:nvPr/>
        </p:nvSpPr>
        <p:spPr>
          <a:xfrm>
            <a:off x="1691680" y="294453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3050 - SANEJAMENT AMBIENTAL AMB ENFOCAMENT EN EL DESENVOLUPAMENT TERRITORIAL PARTICIPATIU AL CASC URBÀ DE PUERTO CABEZAS-BILWI</a:t>
            </a:r>
            <a:endParaRPr lang="es-E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id="{A9D6C87D-2E1D-4182-BDE5-088905129D73}"/>
              </a:ext>
            </a:extLst>
          </p:cNvPr>
          <p:cNvSpPr/>
          <p:nvPr/>
        </p:nvSpPr>
        <p:spPr>
          <a:xfrm>
            <a:off x="1663400" y="2512374"/>
            <a:ext cx="6912768" cy="1656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a-ES" b="1" dirty="0">
                <a:solidFill>
                  <a:schemeClr val="tx1"/>
                </a:solidFill>
              </a:rPr>
              <a:t>CONSORCI</a:t>
            </a:r>
          </a:p>
          <a:p>
            <a:endParaRPr lang="ca-ES" sz="10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a-ES" b="1" dirty="0">
                <a:solidFill>
                  <a:schemeClr val="tx1"/>
                </a:solidFill>
              </a:rPr>
              <a:t>Alcaldia de Puerto Cabezas (entitat sol·licitant)</a:t>
            </a:r>
          </a:p>
          <a:p>
            <a:pPr>
              <a:buFont typeface="Arial" pitchFamily="34" charset="0"/>
              <a:buChar char="•"/>
            </a:pPr>
            <a:r>
              <a:rPr lang="ca-ES" b="1" dirty="0">
                <a:solidFill>
                  <a:schemeClr val="tx1"/>
                </a:solidFill>
              </a:rPr>
              <a:t>Fons Català de Cooperació al Desenvolupament</a:t>
            </a:r>
          </a:p>
          <a:p>
            <a:pPr>
              <a:buFont typeface="Arial" pitchFamily="34" charset="0"/>
              <a:buChar char="•"/>
            </a:pPr>
            <a:r>
              <a:rPr lang="ca-ES" b="1" dirty="0">
                <a:solidFill>
                  <a:schemeClr val="tx1"/>
                </a:solidFill>
              </a:rPr>
              <a:t>GVC – Grupo de </a:t>
            </a:r>
            <a:r>
              <a:rPr lang="ca-ES" b="1" dirty="0" err="1">
                <a:solidFill>
                  <a:schemeClr val="tx1"/>
                </a:solidFill>
              </a:rPr>
              <a:t>Voluntariado</a:t>
            </a:r>
            <a:r>
              <a:rPr lang="ca-ES" b="1" dirty="0">
                <a:solidFill>
                  <a:schemeClr val="tx1"/>
                </a:solidFill>
              </a:rPr>
              <a:t> Civil</a:t>
            </a:r>
          </a:p>
          <a:p>
            <a:pPr>
              <a:buFont typeface="Arial" pitchFamily="34" charset="0"/>
              <a:buChar char="•"/>
            </a:pPr>
            <a:r>
              <a:rPr lang="ca-ES" b="1" dirty="0">
                <a:solidFill>
                  <a:schemeClr val="tx1"/>
                </a:solidFill>
              </a:rPr>
              <a:t>ASORENIC – Asociación de </a:t>
            </a:r>
            <a:r>
              <a:rPr lang="ca-ES" b="1" dirty="0" err="1">
                <a:solidFill>
                  <a:schemeClr val="tx1"/>
                </a:solidFill>
              </a:rPr>
              <a:t>Recicladores</a:t>
            </a:r>
            <a:r>
              <a:rPr lang="ca-ES" b="1" dirty="0">
                <a:solidFill>
                  <a:schemeClr val="tx1"/>
                </a:solidFill>
              </a:rPr>
              <a:t> de Nicaragua</a:t>
            </a:r>
          </a:p>
          <a:p>
            <a:pPr>
              <a:buFont typeface="Arial" pitchFamily="34" charset="0"/>
              <a:buChar char="•"/>
            </a:pPr>
            <a:endParaRPr lang="ca-ES" b="1" dirty="0">
              <a:solidFill>
                <a:schemeClr val="tx1"/>
              </a:solidFill>
            </a:endParaRPr>
          </a:p>
          <a:p>
            <a:r>
              <a:rPr lang="ca-ES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812B901-6015-4DC8-B426-BA8FAB65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38" b="76922"/>
          <a:stretch>
            <a:fillRect/>
          </a:stretch>
        </p:blipFill>
        <p:spPr bwMode="auto">
          <a:xfrm>
            <a:off x="7582237" y="1194037"/>
            <a:ext cx="1044624" cy="8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FFBAC69-F171-4B70-AA64-FA9CC8AA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5744" t="36770" r="75987" b="50000"/>
          <a:stretch>
            <a:fillRect/>
          </a:stretch>
        </p:blipFill>
        <p:spPr bwMode="auto">
          <a:xfrm>
            <a:off x="1663400" y="1166367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D128E86-B3EF-444C-AD24-A65E6023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932" t="39605" r="80121" b="34880"/>
          <a:stretch>
            <a:fillRect/>
          </a:stretch>
        </p:blipFill>
        <p:spPr bwMode="auto">
          <a:xfrm>
            <a:off x="6217826" y="1188395"/>
            <a:ext cx="903306" cy="90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0F6DEBA-2656-474E-9456-C2A5D59C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b="76272"/>
          <a:stretch>
            <a:fillRect/>
          </a:stretch>
        </p:blipFill>
        <p:spPr bwMode="auto">
          <a:xfrm>
            <a:off x="4572000" y="1155924"/>
            <a:ext cx="1223120" cy="9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9BA4CCC-CC84-4B80-B1A4-6CA526E5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3115" t="50670" r="44483" b="27595"/>
          <a:stretch>
            <a:fillRect/>
          </a:stretch>
        </p:blipFill>
        <p:spPr bwMode="auto">
          <a:xfrm>
            <a:off x="3308252" y="1176904"/>
            <a:ext cx="817670" cy="8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13 Rectángulo">
            <a:extLst>
              <a:ext uri="{FF2B5EF4-FFF2-40B4-BE49-F238E27FC236}">
                <a16:creationId xmlns:a16="http://schemas.microsoft.com/office/drawing/2014/main" id="{CBB7DEA3-56A7-4434-A462-CD373F6C80F1}"/>
              </a:ext>
            </a:extLst>
          </p:cNvPr>
          <p:cNvSpPr/>
          <p:nvPr/>
        </p:nvSpPr>
        <p:spPr>
          <a:xfrm>
            <a:off x="1650649" y="4437112"/>
            <a:ext cx="6912768" cy="19053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a-ES" b="1" dirty="0">
                <a:solidFill>
                  <a:schemeClr val="tx1"/>
                </a:solidFill>
              </a:rPr>
              <a:t>PRESSUPOST</a:t>
            </a:r>
          </a:p>
          <a:p>
            <a:endParaRPr lang="ca-ES" sz="1000" b="1" dirty="0">
              <a:solidFill>
                <a:schemeClr val="tx1"/>
              </a:solidFill>
            </a:endParaRPr>
          </a:p>
          <a:p>
            <a:r>
              <a:rPr lang="ca-ES" b="1" dirty="0">
                <a:solidFill>
                  <a:schemeClr val="tx1"/>
                </a:solidFill>
              </a:rPr>
              <a:t>Import total: 991.307,00 €</a:t>
            </a:r>
          </a:p>
          <a:p>
            <a:r>
              <a:rPr lang="ca-ES" b="1" dirty="0">
                <a:solidFill>
                  <a:schemeClr val="tx1"/>
                </a:solidFill>
              </a:rPr>
              <a:t>Aportació aprovada per la UE: 750.000,00 €</a:t>
            </a:r>
          </a:p>
          <a:p>
            <a:r>
              <a:rPr lang="ca-ES" b="1" dirty="0">
                <a:solidFill>
                  <a:schemeClr val="tx1"/>
                </a:solidFill>
              </a:rPr>
              <a:t>Contrapartida ajuntaments (</a:t>
            </a:r>
            <a:r>
              <a:rPr lang="ca-ES" b="1" dirty="0" err="1">
                <a:solidFill>
                  <a:schemeClr val="tx1"/>
                </a:solidFill>
              </a:rPr>
              <a:t>St</a:t>
            </a:r>
            <a:r>
              <a:rPr lang="ca-ES" b="1" dirty="0">
                <a:solidFill>
                  <a:schemeClr val="tx1"/>
                </a:solidFill>
              </a:rPr>
              <a:t> Pere Ribes i Vilafranca): 30.000 €</a:t>
            </a:r>
          </a:p>
          <a:p>
            <a:endParaRPr lang="ca-ES" b="1" dirty="0">
              <a:solidFill>
                <a:schemeClr val="tx1"/>
              </a:solidFill>
            </a:endParaRPr>
          </a:p>
          <a:p>
            <a:r>
              <a:rPr lang="ca-ES" b="1" dirty="0">
                <a:solidFill>
                  <a:schemeClr val="tx1"/>
                </a:solidFill>
              </a:rPr>
              <a:t>Projecte finalitzat el 2019 per </a:t>
            </a:r>
            <a:r>
              <a:rPr lang="ca-ES" b="1" dirty="0" err="1">
                <a:solidFill>
                  <a:schemeClr val="tx1"/>
                </a:solidFill>
              </a:rPr>
              <a:t>insostenibilitat</a:t>
            </a:r>
            <a:r>
              <a:rPr lang="ca-ES" b="1" dirty="0">
                <a:solidFill>
                  <a:schemeClr val="tx1"/>
                </a:solidFill>
              </a:rPr>
              <a:t> financera de l’alcaldia</a:t>
            </a:r>
          </a:p>
        </p:txBody>
      </p:sp>
      <p:pic>
        <p:nvPicPr>
          <p:cNvPr id="11" name="9 Imagen" descr="logotip Fons negatiu color.jpg">
            <a:extLst>
              <a:ext uri="{FF2B5EF4-FFF2-40B4-BE49-F238E27FC236}">
                <a16:creationId xmlns:a16="http://schemas.microsoft.com/office/drawing/2014/main" id="{900C1788-5ACA-47DE-8C16-D455F109F51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E15743C-D165-4D66-A744-B0B435FB3F08}"/>
              </a:ext>
            </a:extLst>
          </p:cNvPr>
          <p:cNvSpPr/>
          <p:nvPr/>
        </p:nvSpPr>
        <p:spPr>
          <a:xfrm>
            <a:off x="1719251" y="1218458"/>
            <a:ext cx="6897084" cy="4958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4" name="4 Rectángulo">
            <a:extLst>
              <a:ext uri="{FF2B5EF4-FFF2-40B4-BE49-F238E27FC236}">
                <a16:creationId xmlns:a16="http://schemas.microsoft.com/office/drawing/2014/main" id="{E1537448-8AA1-42E5-BB11-40C593EB7FC5}"/>
              </a:ext>
            </a:extLst>
          </p:cNvPr>
          <p:cNvSpPr/>
          <p:nvPr/>
        </p:nvSpPr>
        <p:spPr>
          <a:xfrm>
            <a:off x="1691680" y="294453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3050 - SANEJAMENT AMBIENTAL AMB ENFOCAMENT EN EL DESENVOLUPAMENT TERRITORIAL PARTICIPATIU AL CASC URBÀ DE PUERTO CABEZAS-BILWI</a:t>
            </a:r>
            <a:endParaRPr lang="es-E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5" name="6 CuadroTexto">
            <a:extLst>
              <a:ext uri="{FF2B5EF4-FFF2-40B4-BE49-F238E27FC236}">
                <a16:creationId xmlns:a16="http://schemas.microsoft.com/office/drawing/2014/main" id="{96B473E6-3787-4EF4-B3F0-EDE2B18B42DF}"/>
              </a:ext>
            </a:extLst>
          </p:cNvPr>
          <p:cNvSpPr txBox="1"/>
          <p:nvPr/>
        </p:nvSpPr>
        <p:spPr>
          <a:xfrm>
            <a:off x="1671324" y="123776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 </a:t>
            </a:r>
            <a:r>
              <a:rPr lang="ca-ES" b="1" dirty="0"/>
              <a:t>Recursos pendents d’executar P.3050:      </a:t>
            </a:r>
            <a:r>
              <a:rPr lang="ca-ES" dirty="0"/>
              <a:t>      </a:t>
            </a:r>
            <a:r>
              <a:rPr lang="ca-ES" b="1" dirty="0"/>
              <a:t>10.721,99 €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F3A937-C1CA-43DD-A34A-DC97519A3B15}"/>
              </a:ext>
            </a:extLst>
          </p:cNvPr>
          <p:cNvSpPr txBox="1"/>
          <p:nvPr/>
        </p:nvSpPr>
        <p:spPr>
          <a:xfrm>
            <a:off x="1691680" y="1845839"/>
            <a:ext cx="6768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Primera acció (en desenvolupament):</a:t>
            </a:r>
          </a:p>
          <a:p>
            <a:endParaRPr lang="ca-ES" dirty="0"/>
          </a:p>
          <a:p>
            <a:r>
              <a:rPr lang="ca-ES" dirty="0"/>
              <a:t>Consultoria per a la revisió dels resultats aconseguits a través del Projecte Tawan Klin i adequació del PMGIRS de Bilwi a la situació actual a través d’un pla d’acció 2021-2023</a:t>
            </a:r>
          </a:p>
          <a:p>
            <a:endParaRPr lang="ca-ES" dirty="0"/>
          </a:p>
          <a:p>
            <a:r>
              <a:rPr lang="ca-ES" dirty="0"/>
              <a:t>Import: </a:t>
            </a:r>
            <a:r>
              <a:rPr lang="ca-ES" b="1" dirty="0"/>
              <a:t>3.107,17 €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90EB7D2-D800-4D13-A5AD-1CEC2273D7F9}"/>
              </a:ext>
            </a:extLst>
          </p:cNvPr>
          <p:cNvSpPr txBox="1"/>
          <p:nvPr/>
        </p:nvSpPr>
        <p:spPr>
          <a:xfrm>
            <a:off x="1670768" y="4293096"/>
            <a:ext cx="6705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Productes esperats:</a:t>
            </a:r>
          </a:p>
          <a:p>
            <a:endParaRPr lang="ca-ES" dirty="0"/>
          </a:p>
          <a:p>
            <a:pPr marL="342900" indent="-342900">
              <a:buAutoNum type="arabicPeriod"/>
            </a:pPr>
            <a:r>
              <a:rPr lang="ca-ES" dirty="0"/>
              <a:t>Anàlisi del Pla d’acció del PMGIRS en relació als resultats aconseguits pel projecte Tawan Klin</a:t>
            </a:r>
          </a:p>
          <a:p>
            <a:pPr marL="342900" indent="-342900">
              <a:buAutoNum type="arabicPeriod"/>
            </a:pPr>
            <a:r>
              <a:rPr lang="ca-ES" dirty="0"/>
              <a:t>Proposta de Pla d’acció en gestió de residus a Bilwi per al període 2021-2023</a:t>
            </a:r>
          </a:p>
        </p:txBody>
      </p:sp>
      <p:pic>
        <p:nvPicPr>
          <p:cNvPr id="8" name="9 Imagen" descr="logotip Fons negatiu color.jpg">
            <a:extLst>
              <a:ext uri="{FF2B5EF4-FFF2-40B4-BE49-F238E27FC236}">
                <a16:creationId xmlns:a16="http://schemas.microsoft.com/office/drawing/2014/main" id="{C316F8DD-8663-4EA9-A2D5-D256DA6287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02532" y="1184318"/>
            <a:ext cx="6910536" cy="648072"/>
          </a:xfrm>
        </p:spPr>
        <p:txBody>
          <a:bodyPr>
            <a:noAutofit/>
          </a:bodyPr>
          <a:lstStyle/>
          <a:p>
            <a:r>
              <a:rPr lang="ca-ES" sz="3200" b="1" dirty="0"/>
              <a:t>  </a:t>
            </a:r>
            <a:br>
              <a:rPr lang="ca-ES" sz="3200" b="1" dirty="0"/>
            </a:br>
            <a:r>
              <a:rPr lang="ca-ES" sz="3200" b="1" dirty="0"/>
              <a:t/>
            </a:r>
            <a:br>
              <a:rPr lang="ca-ES" sz="3200" b="1" dirty="0"/>
            </a:br>
            <a:r>
              <a:rPr lang="ca-ES" sz="2600" dirty="0"/>
              <a:t/>
            </a:r>
            <a:br>
              <a:rPr lang="ca-ES" sz="2600" dirty="0"/>
            </a:br>
            <a:r>
              <a:rPr lang="ca-ES" sz="3200" b="1" i="1" dirty="0">
                <a:solidFill>
                  <a:srgbClr val="FF0000"/>
                </a:solidFill>
              </a:rPr>
              <a:t>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DFAA0513-1702-43F8-B6D5-DC4729BA259D}"/>
              </a:ext>
            </a:extLst>
          </p:cNvPr>
          <p:cNvSpPr/>
          <p:nvPr/>
        </p:nvSpPr>
        <p:spPr>
          <a:xfrm>
            <a:off x="1691680" y="260648"/>
            <a:ext cx="673224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HURACANS ETA I IOTA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50C431-3D84-44B5-97D5-F569FC370948}"/>
              </a:ext>
            </a:extLst>
          </p:cNvPr>
          <p:cNvSpPr txBox="1"/>
          <p:nvPr/>
        </p:nvSpPr>
        <p:spPr>
          <a:xfrm>
            <a:off x="1835696" y="1340768"/>
            <a:ext cx="648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Al mes de novembre, els huracans </a:t>
            </a:r>
            <a:r>
              <a:rPr lang="ca-ES" b="1" dirty="0"/>
              <a:t>Eta</a:t>
            </a:r>
            <a:r>
              <a:rPr lang="ca-ES" dirty="0"/>
              <a:t> (3 de novembre) i </a:t>
            </a:r>
            <a:r>
              <a:rPr lang="ca-ES" b="1" dirty="0"/>
              <a:t>Iota </a:t>
            </a:r>
            <a:r>
              <a:rPr lang="ca-ES" dirty="0"/>
              <a:t>(16 de novembre) van tocar terra amb categoria 4 per Puerto Cabezas.</a:t>
            </a:r>
          </a:p>
          <a:p>
            <a:endParaRPr lang="ca-ES" dirty="0"/>
          </a:p>
          <a:p>
            <a:r>
              <a:rPr lang="ca-ES" dirty="0"/>
              <a:t>Eren els primers huracans des del Fèlix (2007) que entraven per la Costa Carib de Nicaragua.</a:t>
            </a:r>
          </a:p>
          <a:p>
            <a:endParaRPr lang="ca-ES" dirty="0"/>
          </a:p>
          <a:p>
            <a:r>
              <a:rPr lang="ca-ES" dirty="0"/>
              <a:t>Els dos huracans van fer la seva entrada gairebé pel mateix punt, entre les comunitats de </a:t>
            </a:r>
            <a:r>
              <a:rPr lang="ca-ES" dirty="0" err="1"/>
              <a:t>Wawa</a:t>
            </a:r>
            <a:r>
              <a:rPr lang="ca-ES" dirty="0"/>
              <a:t> Bar i </a:t>
            </a:r>
            <a:r>
              <a:rPr lang="ca-ES" dirty="0" err="1"/>
              <a:t>Haulover</a:t>
            </a:r>
            <a:r>
              <a:rPr lang="ca-ES" dirty="0"/>
              <a:t>, al sud de Bilwi</a:t>
            </a:r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5864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E15743C-D165-4D66-A744-B0B435FB3F08}"/>
              </a:ext>
            </a:extLst>
          </p:cNvPr>
          <p:cNvSpPr/>
          <p:nvPr/>
        </p:nvSpPr>
        <p:spPr>
          <a:xfrm>
            <a:off x="1719251" y="1218458"/>
            <a:ext cx="6897084" cy="4958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4" name="4 Rectángulo">
            <a:extLst>
              <a:ext uri="{FF2B5EF4-FFF2-40B4-BE49-F238E27FC236}">
                <a16:creationId xmlns:a16="http://schemas.microsoft.com/office/drawing/2014/main" id="{E1537448-8AA1-42E5-BB11-40C593EB7FC5}"/>
              </a:ext>
            </a:extLst>
          </p:cNvPr>
          <p:cNvSpPr/>
          <p:nvPr/>
        </p:nvSpPr>
        <p:spPr>
          <a:xfrm>
            <a:off x="1691680" y="294453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3050 - SANEJAMENT AMBIENTAL AMB ENFOCAMENT EN EL DESENVOLUPAMENT TERRITORIAL PARTICIPATIU AL CASC URBÀ DE PUERTO CABEZAS-BILWI</a:t>
            </a:r>
            <a:endParaRPr lang="es-E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5" name="6 CuadroTexto">
            <a:extLst>
              <a:ext uri="{FF2B5EF4-FFF2-40B4-BE49-F238E27FC236}">
                <a16:creationId xmlns:a16="http://schemas.microsoft.com/office/drawing/2014/main" id="{96B473E6-3787-4EF4-B3F0-EDE2B18B42DF}"/>
              </a:ext>
            </a:extLst>
          </p:cNvPr>
          <p:cNvSpPr txBox="1"/>
          <p:nvPr/>
        </p:nvSpPr>
        <p:spPr>
          <a:xfrm>
            <a:off x="1671324" y="123776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 </a:t>
            </a:r>
            <a:r>
              <a:rPr lang="ca-ES" b="1" dirty="0"/>
              <a:t>Recursos pendents d’executar P.3050:      </a:t>
            </a:r>
            <a:r>
              <a:rPr lang="ca-ES" dirty="0"/>
              <a:t>      </a:t>
            </a:r>
            <a:r>
              <a:rPr lang="ca-ES" b="1" dirty="0"/>
              <a:t>10.721,99 €</a:t>
            </a:r>
          </a:p>
        </p:txBody>
      </p:sp>
      <p:sp>
        <p:nvSpPr>
          <p:cNvPr id="8" name="9 CuadroTexto">
            <a:extLst>
              <a:ext uri="{FF2B5EF4-FFF2-40B4-BE49-F238E27FC236}">
                <a16:creationId xmlns:a16="http://schemas.microsoft.com/office/drawing/2014/main" id="{01755158-8D43-401F-925F-17B0A8541277}"/>
              </a:ext>
            </a:extLst>
          </p:cNvPr>
          <p:cNvSpPr txBox="1"/>
          <p:nvPr/>
        </p:nvSpPr>
        <p:spPr>
          <a:xfrm>
            <a:off x="1671324" y="2132856"/>
            <a:ext cx="6912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Altres possibles accions per a la resta de la partida (</a:t>
            </a:r>
            <a:r>
              <a:rPr lang="ca-ES" b="1" dirty="0"/>
              <a:t>7.614,82 €</a:t>
            </a:r>
            <a:r>
              <a:rPr lang="ca-ES" dirty="0"/>
              <a:t>):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Campanya de sensibilització per a la correcta separació de residus en un barri específic de Bilwi.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Disseny d’una carpeta tècnica per a la futura planta de tractament de residus sòlids.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5D82CF-DDEB-4745-9684-F89E325BE972}"/>
              </a:ext>
            </a:extLst>
          </p:cNvPr>
          <p:cNvSpPr txBox="1"/>
          <p:nvPr/>
        </p:nvSpPr>
        <p:spPr>
          <a:xfrm>
            <a:off x="1719251" y="465313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Reunió 17/02/21 amb GVC, consultores catalanes i oficina europea del Fons, sobre possible finançament extern (continuïtat Tawan Klin amb UE)</a:t>
            </a:r>
          </a:p>
        </p:txBody>
      </p:sp>
      <p:pic>
        <p:nvPicPr>
          <p:cNvPr id="10" name="9 Imagen" descr="logotip Fons negatiu color.jpg">
            <a:extLst>
              <a:ext uri="{FF2B5EF4-FFF2-40B4-BE49-F238E27FC236}">
                <a16:creationId xmlns:a16="http://schemas.microsoft.com/office/drawing/2014/main" id="{B247BBC8-5AE7-4440-876B-CB6E5C9D3D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7B9420E0-515A-4B29-8555-4EE71108EFF9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F57632-BB13-472A-915E-AD6259A68C86}"/>
              </a:ext>
            </a:extLst>
          </p:cNvPr>
          <p:cNvSpPr txBox="1"/>
          <p:nvPr/>
        </p:nvSpPr>
        <p:spPr>
          <a:xfrm>
            <a:off x="5940152" y="1340769"/>
            <a:ext cx="288032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b="1" dirty="0"/>
              <a:t>Any d’inici: 2017</a:t>
            </a:r>
          </a:p>
          <a:p>
            <a:r>
              <a:rPr lang="ca-ES" sz="1800" b="1" dirty="0"/>
              <a:t>Aportació:  </a:t>
            </a:r>
            <a:r>
              <a:rPr lang="ca-ES" b="1" dirty="0"/>
              <a:t>116.476,57 €</a:t>
            </a:r>
          </a:p>
          <a:p>
            <a:endParaRPr lang="ca-ES" sz="1800" i="1" dirty="0"/>
          </a:p>
          <a:p>
            <a:r>
              <a:rPr lang="ca-ES" sz="1600" i="1" dirty="0"/>
              <a:t>(inclou aportacions de Sant Pere de Ribes, Vilafranca del Penedès, Barcelona, Castellbisbal, Sant Gregori i Subirats)</a:t>
            </a:r>
          </a:p>
        </p:txBody>
      </p:sp>
      <p:pic>
        <p:nvPicPr>
          <p:cNvPr id="5" name="Imagen 4" descr="Un grupo de personas sentadas alrededor de una mesa con un paraguas&#10;&#10;Descripción generada automáticamente con confianza media">
            <a:extLst>
              <a:ext uri="{FF2B5EF4-FFF2-40B4-BE49-F238E27FC236}">
                <a16:creationId xmlns:a16="http://schemas.microsoft.com/office/drawing/2014/main" id="{507BDFDD-A4A8-4B79-88C1-BB2C3A788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54" y="1319322"/>
            <a:ext cx="4134580" cy="232570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4EA5A2-A3A0-402F-8323-DB659601D1FB}"/>
              </a:ext>
            </a:extLst>
          </p:cNvPr>
          <p:cNvSpPr txBox="1"/>
          <p:nvPr/>
        </p:nvSpPr>
        <p:spPr>
          <a:xfrm>
            <a:off x="1907704" y="4149080"/>
            <a:ext cx="6681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Accions 2020 (abans dels huracans)</a:t>
            </a:r>
          </a:p>
          <a:p>
            <a:endParaRPr lang="ca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Manteniment regular de l’alberg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Suport psicosocial a víctimes de violència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Construcció del mur perimetral de l’alberg</a:t>
            </a:r>
          </a:p>
        </p:txBody>
      </p:sp>
      <p:pic>
        <p:nvPicPr>
          <p:cNvPr id="7" name="9 Imagen" descr="logotip Fons negatiu color.jpg">
            <a:extLst>
              <a:ext uri="{FF2B5EF4-FFF2-40B4-BE49-F238E27FC236}">
                <a16:creationId xmlns:a16="http://schemas.microsoft.com/office/drawing/2014/main" id="{5087C9C6-0354-4DD8-B0DF-A942DCA1B6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D2752E2D-0474-4455-A51A-EDF25E5673E8}"/>
              </a:ext>
            </a:extLst>
          </p:cNvPr>
          <p:cNvSpPr/>
          <p:nvPr/>
        </p:nvSpPr>
        <p:spPr>
          <a:xfrm>
            <a:off x="5266920" y="1482074"/>
            <a:ext cx="3512704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370089" y="2436110"/>
            <a:ext cx="330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>
                <a:sym typeface="Wingdings" panose="05000000000000000000" pitchFamily="2" charset="2"/>
              </a:rPr>
              <a:t> ABANS</a:t>
            </a:r>
            <a:endParaRPr lang="ca-ES" dirty="0"/>
          </a:p>
        </p:txBody>
      </p:sp>
      <p:pic>
        <p:nvPicPr>
          <p:cNvPr id="15" name="14 Imagen" descr="P2698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401098"/>
            <a:ext cx="3246361" cy="2439356"/>
          </a:xfrm>
          <a:prstGeom prst="rect">
            <a:avLst/>
          </a:prstGeom>
        </p:spPr>
      </p:pic>
      <p:sp>
        <p:nvSpPr>
          <p:cNvPr id="10" name="4 Rectángulo">
            <a:extLst>
              <a:ext uri="{FF2B5EF4-FFF2-40B4-BE49-F238E27FC236}">
                <a16:creationId xmlns:a16="http://schemas.microsoft.com/office/drawing/2014/main" id="{47096487-4DEE-4167-B4DC-F42BB22F5515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3" name="Imagen 2" descr="Imagen que contiene exterior, cerca, árbol, jirafa&#10;&#10;Descripción generada automáticamente">
            <a:extLst>
              <a:ext uri="{FF2B5EF4-FFF2-40B4-BE49-F238E27FC236}">
                <a16:creationId xmlns:a16="http://schemas.microsoft.com/office/drawing/2014/main" id="{64711965-C784-464D-B7E7-E4386542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08" y="4051612"/>
            <a:ext cx="3240360" cy="2434847"/>
          </a:xfrm>
          <a:prstGeom prst="rect">
            <a:avLst/>
          </a:prstGeom>
        </p:spPr>
      </p:pic>
      <p:pic>
        <p:nvPicPr>
          <p:cNvPr id="6" name="Imagen 5" descr="Imagen que contiene exterior, pasto, edificio, casa&#10;&#10;Descripción generada automáticamente">
            <a:extLst>
              <a:ext uri="{FF2B5EF4-FFF2-40B4-BE49-F238E27FC236}">
                <a16:creationId xmlns:a16="http://schemas.microsoft.com/office/drawing/2014/main" id="{FBBF8664-3AC6-4B44-A656-92E67239C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82" y="4051612"/>
            <a:ext cx="3240360" cy="2434847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0BF58D5-96DC-47F8-B4F4-B358B42E0AB8}"/>
              </a:ext>
            </a:extLst>
          </p:cNvPr>
          <p:cNvCxnSpPr/>
          <p:nvPr/>
        </p:nvCxnSpPr>
        <p:spPr>
          <a:xfrm>
            <a:off x="6372200" y="3645024"/>
            <a:ext cx="0" cy="28803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262DDC2-1492-4D0B-81C0-410550BA6EA5}"/>
              </a:ext>
            </a:extLst>
          </p:cNvPr>
          <p:cNvCxnSpPr>
            <a:cxnSpLocks/>
          </p:cNvCxnSpPr>
          <p:nvPr/>
        </p:nvCxnSpPr>
        <p:spPr>
          <a:xfrm flipH="1">
            <a:off x="5041320" y="2620776"/>
            <a:ext cx="288032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9 Imagen" descr="logotip Fons negatiu color.jpg">
            <a:extLst>
              <a:ext uri="{FF2B5EF4-FFF2-40B4-BE49-F238E27FC236}">
                <a16:creationId xmlns:a16="http://schemas.microsoft.com/office/drawing/2014/main" id="{C99072A2-1518-40EC-8E92-BA1F1341308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CCB011-A0C0-4C1B-A816-A3ECC7EC63F2}"/>
              </a:ext>
            </a:extLst>
          </p:cNvPr>
          <p:cNvSpPr txBox="1"/>
          <p:nvPr/>
        </p:nvSpPr>
        <p:spPr>
          <a:xfrm>
            <a:off x="5345688" y="1480259"/>
            <a:ext cx="344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dirty="0"/>
              <a:t>Construcció d’un mur perimetral a l’alberg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F4B75C-D562-4FE1-8865-7407FD2F3C13}"/>
              </a:ext>
            </a:extLst>
          </p:cNvPr>
          <p:cNvSpPr txBox="1"/>
          <p:nvPr/>
        </p:nvSpPr>
        <p:spPr>
          <a:xfrm>
            <a:off x="5321983" y="3471122"/>
            <a:ext cx="238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DESPRÉS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F384040-2F75-46CA-A1C4-800DFE3D7F6F}"/>
              </a:ext>
            </a:extLst>
          </p:cNvPr>
          <p:cNvCxnSpPr/>
          <p:nvPr/>
        </p:nvCxnSpPr>
        <p:spPr>
          <a:xfrm flipH="1">
            <a:off x="5041320" y="3789040"/>
            <a:ext cx="240662" cy="14401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314576" y="3998946"/>
            <a:ext cx="306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Activitats de sensibilització a les escoles sobre prevenció de la violència</a:t>
            </a: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E6DF7623-0743-4969-BC32-D540A4D7D078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3" name="Imagen 2" descr="Un grupo de personas en medio de cuarto&#10;&#10;Descripción generada automáticamente con confianza media">
            <a:extLst>
              <a:ext uri="{FF2B5EF4-FFF2-40B4-BE49-F238E27FC236}">
                <a16:creationId xmlns:a16="http://schemas.microsoft.com/office/drawing/2014/main" id="{8A3DE3B2-40BC-4E89-88FE-E618D64EF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328516"/>
            <a:ext cx="3240359" cy="2432140"/>
          </a:xfrm>
          <a:prstGeom prst="rect">
            <a:avLst/>
          </a:prstGeom>
        </p:spPr>
      </p:pic>
      <p:pic>
        <p:nvPicPr>
          <p:cNvPr id="6" name="Imagen 5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C004786-BE41-4E8A-957C-1E4D50E3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04" y="4082634"/>
            <a:ext cx="3240360" cy="24302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D38A65-B6A4-45CA-BBFD-84C2ECBC10D1}"/>
              </a:ext>
            </a:extLst>
          </p:cNvPr>
          <p:cNvSpPr txBox="1"/>
          <p:nvPr/>
        </p:nvSpPr>
        <p:spPr>
          <a:xfrm>
            <a:off x="5364088" y="1412776"/>
            <a:ext cx="322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Teràpies de grup enfocades al joc i el moviment per millorar la gestió de les emocions</a:t>
            </a:r>
          </a:p>
        </p:txBody>
      </p:sp>
      <p:pic>
        <p:nvPicPr>
          <p:cNvPr id="15" name="9 Imagen" descr="logotip Fons negatiu color.jpg">
            <a:extLst>
              <a:ext uri="{FF2B5EF4-FFF2-40B4-BE49-F238E27FC236}">
                <a16:creationId xmlns:a16="http://schemas.microsoft.com/office/drawing/2014/main" id="{1D2EAC76-C4AB-4C84-A931-2848448478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2" name="11 Rectángulo"/>
          <p:cNvSpPr/>
          <p:nvPr/>
        </p:nvSpPr>
        <p:spPr>
          <a:xfrm>
            <a:off x="1678610" y="1332057"/>
            <a:ext cx="68407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/>
              <a:t>PAS DELS HURACANS ETA I IOTA</a:t>
            </a:r>
          </a:p>
          <a:p>
            <a:endParaRPr lang="ca-ES" b="1" dirty="0"/>
          </a:p>
          <a:p>
            <a:r>
              <a:rPr lang="ca-ES" dirty="0"/>
              <a:t>Afectacions a la seu de Nidia </a:t>
            </a:r>
            <a:r>
              <a:rPr lang="ca-ES" dirty="0" err="1"/>
              <a:t>White</a:t>
            </a:r>
            <a:r>
              <a:rPr lang="ca-ES" dirty="0"/>
              <a:t> i l’alberg: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Destrucció del 40% del mur perimetral de l’alberg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Destrosses a l’àrea de jocs infantils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Trencaments parcials del sostre a la sala principal de l’alberg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Caiguda del porxo exterior de la seu de l’entitat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Problemes temporals de subministrament de llum i aigua</a:t>
            </a:r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D8E258A8-264C-4B9D-87D5-5D03F205FC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15A5C34-D42F-4F56-B6DD-0809984F26C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35984"/>
            <a:ext cx="6840760" cy="48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9 Imagen" descr="logotip Fons negatiu color.jpg">
            <a:extLst>
              <a:ext uri="{FF2B5EF4-FFF2-40B4-BE49-F238E27FC236}">
                <a16:creationId xmlns:a16="http://schemas.microsoft.com/office/drawing/2014/main" id="{DE0D4D3A-8C0A-4DA7-9250-7CC013DADE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9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D1C203-657A-40AD-ACC6-22743D21AA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55" y="1124744"/>
            <a:ext cx="3888432" cy="3090226"/>
          </a:xfrm>
          <a:prstGeom prst="rect">
            <a:avLst/>
          </a:prstGeom>
          <a:noFill/>
        </p:spPr>
      </p:pic>
      <p:pic>
        <p:nvPicPr>
          <p:cNvPr id="3" name="Imagen 2" descr="Jirafa de pie sobre superficie terrosa&#10;&#10;Descripción generada automáticamente con confianza media">
            <a:extLst>
              <a:ext uri="{FF2B5EF4-FFF2-40B4-BE49-F238E27FC236}">
                <a16:creationId xmlns:a16="http://schemas.microsoft.com/office/drawing/2014/main" id="{91E72EAF-A02F-4E64-A814-7BDD3F756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6" y="3717032"/>
            <a:ext cx="3888432" cy="2916324"/>
          </a:xfrm>
          <a:prstGeom prst="rect">
            <a:avLst/>
          </a:prstGeom>
        </p:spPr>
      </p:pic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27B064FB-F6BF-4DAF-AA44-609F27ED79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8DB089-BD43-4543-9BA1-AA9256510B0D}"/>
              </a:ext>
            </a:extLst>
          </p:cNvPr>
          <p:cNvSpPr txBox="1"/>
          <p:nvPr/>
        </p:nvSpPr>
        <p:spPr>
          <a:xfrm>
            <a:off x="5818952" y="302855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Àrea de jocs infantils</a:t>
            </a:r>
          </a:p>
        </p:txBody>
      </p:sp>
    </p:spTree>
    <p:extLst>
      <p:ext uri="{BB962C8B-B14F-4D97-AF65-F5344CB8AC3E}">
        <p14:creationId xmlns:p14="http://schemas.microsoft.com/office/powerpoint/2010/main" val="12938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3117 – SUPORT A L’ALBERG DE VÍCTIMES DE VIOLÈNCIA DEL MOVIMENT DE DONES </a:t>
            </a:r>
          </a:p>
          <a:p>
            <a:r>
              <a:rPr lang="es-E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NIDIA WHITE EN TEMES DE SEGURETAT, ALIMENTACIÓ I RECREACIÓ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Imagen que contiene interior, edificio, hecho de madera, cuarto&#10;&#10;Descripción generada automáticamente">
            <a:extLst>
              <a:ext uri="{FF2B5EF4-FFF2-40B4-BE49-F238E27FC236}">
                <a16:creationId xmlns:a16="http://schemas.microsoft.com/office/drawing/2014/main" id="{C3B6D836-91D7-46DC-BF8D-CA41E9507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57" y="1124744"/>
            <a:ext cx="4644008" cy="3483006"/>
          </a:xfrm>
          <a:prstGeom prst="rect">
            <a:avLst/>
          </a:prstGeom>
        </p:spPr>
      </p:pic>
      <p:pic>
        <p:nvPicPr>
          <p:cNvPr id="12" name="Imagen 11" descr="Imagen que contiene edificio, exterior, hecho de madera, tabla&#10;&#10;Descripción generada automáticamente">
            <a:extLst>
              <a:ext uri="{FF2B5EF4-FFF2-40B4-BE49-F238E27FC236}">
                <a16:creationId xmlns:a16="http://schemas.microsoft.com/office/drawing/2014/main" id="{3BBA4104-7D94-408C-9E3C-69B812EB4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88840"/>
            <a:ext cx="3435846" cy="4581128"/>
          </a:xfrm>
          <a:prstGeom prst="rect">
            <a:avLst/>
          </a:prstGeom>
        </p:spPr>
      </p:pic>
      <p:pic>
        <p:nvPicPr>
          <p:cNvPr id="13" name="9 Imagen" descr="logotip Fons negatiu color.jpg">
            <a:extLst>
              <a:ext uri="{FF2B5EF4-FFF2-40B4-BE49-F238E27FC236}">
                <a16:creationId xmlns:a16="http://schemas.microsoft.com/office/drawing/2014/main" id="{18B32C83-3AE7-4916-A9DD-34622686BC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F4BCE3-F33F-47D3-B715-6E337315984A}"/>
              </a:ext>
            </a:extLst>
          </p:cNvPr>
          <p:cNvSpPr txBox="1"/>
          <p:nvPr/>
        </p:nvSpPr>
        <p:spPr>
          <a:xfrm>
            <a:off x="1691680" y="47251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Sostre interior de l’alberg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EDE72B3-47F8-49AF-B63F-B6E9A1AC145E}"/>
              </a:ext>
            </a:extLst>
          </p:cNvPr>
          <p:cNvCxnSpPr/>
          <p:nvPr/>
        </p:nvCxnSpPr>
        <p:spPr>
          <a:xfrm flipV="1">
            <a:off x="4283968" y="4725144"/>
            <a:ext cx="0" cy="36933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6D1CACC-34C5-4C31-A846-7685CB8449AE}"/>
              </a:ext>
            </a:extLst>
          </p:cNvPr>
          <p:cNvSpPr txBox="1"/>
          <p:nvPr/>
        </p:nvSpPr>
        <p:spPr>
          <a:xfrm>
            <a:off x="1565825" y="6014676"/>
            <a:ext cx="343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Porxo de la seu de Nidia </a:t>
            </a:r>
            <a:r>
              <a:rPr lang="ca-ES" dirty="0" err="1"/>
              <a:t>White</a:t>
            </a:r>
            <a:endParaRPr lang="ca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72A0594-C60D-40D6-95D5-D5089EE1845C}"/>
              </a:ext>
            </a:extLst>
          </p:cNvPr>
          <p:cNvCxnSpPr>
            <a:cxnSpLocks/>
          </p:cNvCxnSpPr>
          <p:nvPr/>
        </p:nvCxnSpPr>
        <p:spPr>
          <a:xfrm>
            <a:off x="4644008" y="6246604"/>
            <a:ext cx="50405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3573 - PROGRAMA DE RECONSTRUCCIÓ INTEGRAL DE LA COMUNITAT DE WAWA BAR ARRAN DEL PAS DELS HURACANS ETA I IOTA - FASE 1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763999-22EE-45BF-94C5-04532A65A0FC}"/>
              </a:ext>
            </a:extLst>
          </p:cNvPr>
          <p:cNvSpPr txBox="1"/>
          <p:nvPr/>
        </p:nvSpPr>
        <p:spPr>
          <a:xfrm>
            <a:off x="1691680" y="1484784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El projecte neix de la necessitat de donar una resposta integral davant els desastres ocasionats pels huracans Eta y Iota a la comunitat de </a:t>
            </a:r>
            <a:r>
              <a:rPr lang="ca-ES" dirty="0" err="1"/>
              <a:t>Wawa</a:t>
            </a:r>
            <a:r>
              <a:rPr lang="ca-ES" dirty="0"/>
              <a:t> Bar.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29AF86-FED5-41FC-9D52-B4325854607D}"/>
              </a:ext>
            </a:extLst>
          </p:cNvPr>
          <p:cNvSpPr txBox="1"/>
          <p:nvPr/>
        </p:nvSpPr>
        <p:spPr>
          <a:xfrm>
            <a:off x="1835696" y="2924944"/>
            <a:ext cx="6624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Es dissenya sobre 4 components bàsics de reconstrucció:</a:t>
            </a:r>
          </a:p>
          <a:p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Habitatge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Aigua i sanejament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Medis de vida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Atenció psicosocial</a:t>
            </a:r>
          </a:p>
          <a:p>
            <a:endParaRPr lang="ca-ES" dirty="0"/>
          </a:p>
          <a:p>
            <a:r>
              <a:rPr lang="ca-ES" dirty="0"/>
              <a:t>Per raons pressupostàries, es decideix deixar el tema d’habitatge per a una fase posterior, o cercar el suport directe del govern nacional a través de donació de zinc i fustes.</a:t>
            </a:r>
          </a:p>
        </p:txBody>
      </p:sp>
      <p:pic>
        <p:nvPicPr>
          <p:cNvPr id="9" name="9 Imagen" descr="logotip Fons negatiu color.jpg">
            <a:extLst>
              <a:ext uri="{FF2B5EF4-FFF2-40B4-BE49-F238E27FC236}">
                <a16:creationId xmlns:a16="http://schemas.microsoft.com/office/drawing/2014/main" id="{B5A42211-BEF3-4DC7-8FE5-4B96D205E4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3573 - PROGRAMA DE RECONSTRUCCIÓ INTEGRAL DE LA COMUNITAT DE WAWA BAR ARRAN DEL PAS DELS HURACANS ETA I IOTA - FASE 1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B0D4E858-6A30-4328-AA2F-F33DC2709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958924"/>
              </p:ext>
            </p:extLst>
          </p:nvPr>
        </p:nvGraphicFramePr>
        <p:xfrm>
          <a:off x="1896101" y="2554085"/>
          <a:ext cx="609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368583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94857768"/>
                    </a:ext>
                  </a:extLst>
                </a:gridCol>
              </a:tblGrid>
              <a:tr h="355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/>
                        <a:t>Pressupost Fase 1: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93.950,18 €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75658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65A99BD-3454-4C8C-8BBC-A823F48AFAEA}"/>
              </a:ext>
            </a:extLst>
          </p:cNvPr>
          <p:cNvSpPr txBox="1"/>
          <p:nvPr/>
        </p:nvSpPr>
        <p:spPr>
          <a:xfrm>
            <a:off x="1763688" y="3421876"/>
            <a:ext cx="56166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Distribució de recursos per actor executor: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F060D96-EF16-4D91-AF71-7AE2C50D2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52847"/>
              </p:ext>
            </p:extLst>
          </p:nvPr>
        </p:nvGraphicFramePr>
        <p:xfrm>
          <a:off x="1835696" y="4121035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463912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75167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 err="1">
                          <a:solidFill>
                            <a:schemeClr val="bg1"/>
                          </a:solidFill>
                        </a:rPr>
                        <a:t>Alcaldía</a:t>
                      </a:r>
                      <a:r>
                        <a:rPr lang="ca-ES" dirty="0">
                          <a:solidFill>
                            <a:schemeClr val="bg1"/>
                          </a:solidFill>
                        </a:rPr>
                        <a:t> de Puerto Cabezas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dirty="0">
                          <a:solidFill>
                            <a:schemeClr val="tx1"/>
                          </a:solidFill>
                        </a:rPr>
                        <a:t>30.995,64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b="1" dirty="0" err="1">
                          <a:solidFill>
                            <a:schemeClr val="bg1"/>
                          </a:solidFill>
                        </a:rPr>
                        <a:t>Water</a:t>
                      </a:r>
                      <a:r>
                        <a:rPr lang="ca-ES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a-ES" b="1" dirty="0" err="1">
                          <a:solidFill>
                            <a:schemeClr val="bg1"/>
                          </a:solidFill>
                        </a:rPr>
                        <a:t>Aid</a:t>
                      </a:r>
                      <a:endParaRPr lang="ca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55.954,54 €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0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bg1"/>
                          </a:solidFill>
                        </a:rPr>
                        <a:t>Nidia </a:t>
                      </a:r>
                      <a:r>
                        <a:rPr lang="ca-ES" b="1" dirty="0" err="1">
                          <a:solidFill>
                            <a:schemeClr val="bg1"/>
                          </a:solidFill>
                        </a:rPr>
                        <a:t>White</a:t>
                      </a:r>
                      <a:endParaRPr lang="ca-E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b="1" dirty="0">
                          <a:solidFill>
                            <a:schemeClr val="tx1"/>
                          </a:solidFill>
                        </a:rPr>
                        <a:t>7.000,00 €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84181"/>
                  </a:ext>
                </a:extLst>
              </a:tr>
            </a:tbl>
          </a:graphicData>
        </a:graphic>
      </p:graphicFrame>
      <p:pic>
        <p:nvPicPr>
          <p:cNvPr id="1026" name="Imagen 4">
            <a:extLst>
              <a:ext uri="{FF2B5EF4-FFF2-40B4-BE49-F238E27FC236}">
                <a16:creationId xmlns:a16="http://schemas.microsoft.com/office/drawing/2014/main" id="{84D9E4BF-7C08-4BB5-9F1E-378F44EA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6427"/>
            <a:ext cx="1019715" cy="9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298D506-1FEE-4147-98B8-883C58A1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41" y="1376766"/>
            <a:ext cx="829510" cy="9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5EF46B-7A67-4F12-A018-90D56A76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33" y="1572025"/>
            <a:ext cx="15922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F262DB-2568-4E07-8C16-8E803694CDD4}"/>
              </a:ext>
            </a:extLst>
          </p:cNvPr>
          <p:cNvSpPr txBox="1"/>
          <p:nvPr/>
        </p:nvSpPr>
        <p:spPr>
          <a:xfrm>
            <a:off x="1835696" y="566124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Inici del projecte: </a:t>
            </a:r>
            <a:r>
              <a:rPr lang="ca-ES" b="1" dirty="0"/>
              <a:t>1 de març de 2021</a:t>
            </a:r>
          </a:p>
          <a:p>
            <a:r>
              <a:rPr lang="ca-ES" dirty="0"/>
              <a:t>Durada prevista Fase 1: </a:t>
            </a:r>
            <a:r>
              <a:rPr lang="ca-ES" b="1" dirty="0"/>
              <a:t>un any</a:t>
            </a:r>
          </a:p>
        </p:txBody>
      </p:sp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3E4B858F-DC10-4F05-AE17-DB730653CE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B6241BA-1565-4234-AF00-CA3F6E9FD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24" y="2654903"/>
            <a:ext cx="7509911" cy="3965733"/>
          </a:xfrm>
          <a:prstGeom prst="rect">
            <a:avLst/>
          </a:prstGeom>
        </p:spPr>
      </p:pic>
      <p:pic>
        <p:nvPicPr>
          <p:cNvPr id="9" name="Gráfico 8" descr="Tornado">
            <a:extLst>
              <a:ext uri="{FF2B5EF4-FFF2-40B4-BE49-F238E27FC236}">
                <a16:creationId xmlns:a16="http://schemas.microsoft.com/office/drawing/2014/main" id="{823EE0AF-081E-4F89-B35A-3F9F05587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57444" y="4248803"/>
            <a:ext cx="792088" cy="79208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C33854-BAC8-4A25-AF8D-8A2D3F24128C}"/>
              </a:ext>
            </a:extLst>
          </p:cNvPr>
          <p:cNvSpPr txBox="1"/>
          <p:nvPr/>
        </p:nvSpPr>
        <p:spPr>
          <a:xfrm flipH="1">
            <a:off x="6833715" y="3830849"/>
            <a:ext cx="106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Wawa Bar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2642E3F-A991-47C1-B2C4-B3EFCEE5B27F}"/>
              </a:ext>
            </a:extLst>
          </p:cNvPr>
          <p:cNvSpPr/>
          <p:nvPr/>
        </p:nvSpPr>
        <p:spPr>
          <a:xfrm>
            <a:off x="6634640" y="3909822"/>
            <a:ext cx="175262" cy="1542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65088ED-ED8B-4003-B86A-C37671AE1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701" y="5492677"/>
            <a:ext cx="164606" cy="14631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93E1994-F623-4657-8BEF-218754AAD54E}"/>
              </a:ext>
            </a:extLst>
          </p:cNvPr>
          <p:cNvSpPr txBox="1"/>
          <p:nvPr/>
        </p:nvSpPr>
        <p:spPr>
          <a:xfrm>
            <a:off x="6435722" y="5393749"/>
            <a:ext cx="139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Haulover</a:t>
            </a:r>
            <a:endParaRPr lang="ca-ES" dirty="0">
              <a:solidFill>
                <a:schemeClr val="bg1"/>
              </a:solidFill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A5FCFE1-95B3-4173-B390-A7115AC58E46}"/>
              </a:ext>
            </a:extLst>
          </p:cNvPr>
          <p:cNvCxnSpPr>
            <a:cxnSpLocks/>
            <a:endCxn id="3" idx="1"/>
          </p:cNvCxnSpPr>
          <p:nvPr/>
        </p:nvCxnSpPr>
        <p:spPr>
          <a:xfrm flipH="1" flipV="1">
            <a:off x="1437524" y="4637770"/>
            <a:ext cx="5582748" cy="7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661B53DC-6456-45F1-9386-0FC68CB691FF}"/>
              </a:ext>
            </a:extLst>
          </p:cNvPr>
          <p:cNvSpPr/>
          <p:nvPr/>
        </p:nvSpPr>
        <p:spPr>
          <a:xfrm rot="10800000">
            <a:off x="1447741" y="4399809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FDC9CA-EF75-4B8F-9BA8-7A43DCCDE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1116" y="3348173"/>
            <a:ext cx="164606" cy="1463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B2EDD3-495D-4EA8-87B8-B27B5188DAF6}"/>
              </a:ext>
            </a:extLst>
          </p:cNvPr>
          <p:cNvSpPr txBox="1"/>
          <p:nvPr/>
        </p:nvSpPr>
        <p:spPr>
          <a:xfrm>
            <a:off x="5925052" y="3093053"/>
            <a:ext cx="65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Karatá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D8A88D-F338-4BB8-A19B-22E7B0B6C527}"/>
              </a:ext>
            </a:extLst>
          </p:cNvPr>
          <p:cNvSpPr txBox="1"/>
          <p:nvPr/>
        </p:nvSpPr>
        <p:spPr>
          <a:xfrm>
            <a:off x="1511152" y="304052"/>
            <a:ext cx="370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HURACANS ETA I IOTA: TRAJECTÒRIA</a:t>
            </a:r>
          </a:p>
        </p:txBody>
      </p:sp>
      <p:pic>
        <p:nvPicPr>
          <p:cNvPr id="16" name="Imagen 15" descr="Mapa&#10;&#10;Descripción generada automáticamente">
            <a:extLst>
              <a:ext uri="{FF2B5EF4-FFF2-40B4-BE49-F238E27FC236}">
                <a16:creationId xmlns:a16="http://schemas.microsoft.com/office/drawing/2014/main" id="{A2AC18EA-6390-4BE7-8CA2-C216EA2C15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44" y="810538"/>
            <a:ext cx="3511428" cy="3196563"/>
          </a:xfrm>
          <a:prstGeom prst="rect">
            <a:avLst/>
          </a:prstGeom>
        </p:spPr>
      </p:pic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BF28831B-F598-49E3-B1B4-7A292232414D}"/>
              </a:ext>
            </a:extLst>
          </p:cNvPr>
          <p:cNvSpPr/>
          <p:nvPr/>
        </p:nvSpPr>
        <p:spPr>
          <a:xfrm rot="10800000">
            <a:off x="1511152" y="2552000"/>
            <a:ext cx="584899" cy="236613"/>
          </a:xfrm>
          <a:prstGeom prst="rightArrow">
            <a:avLst>
              <a:gd name="adj1" fmla="val 57968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7A9DF5F-D516-4925-89C2-E3C0059D3A48}"/>
              </a:ext>
            </a:extLst>
          </p:cNvPr>
          <p:cNvCxnSpPr>
            <a:cxnSpLocks/>
          </p:cNvCxnSpPr>
          <p:nvPr/>
        </p:nvCxnSpPr>
        <p:spPr>
          <a:xfrm>
            <a:off x="2109964" y="2674191"/>
            <a:ext cx="2779995" cy="56716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>
            <a:extLst>
              <a:ext uri="{FF2B5EF4-FFF2-40B4-BE49-F238E27FC236}">
                <a16:creationId xmlns:a16="http://schemas.microsoft.com/office/drawing/2014/main" id="{5AA4B570-9D2D-4B46-A448-CDB718443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1901" y="2366851"/>
            <a:ext cx="164606" cy="1463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DF09B99-54FB-486C-A7B6-E5BFF9B86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171" y="2593513"/>
            <a:ext cx="346248" cy="30777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55F5D26-21FD-4C24-AAC8-5711797DDA6F}"/>
              </a:ext>
            </a:extLst>
          </p:cNvPr>
          <p:cNvSpPr txBox="1"/>
          <p:nvPr/>
        </p:nvSpPr>
        <p:spPr>
          <a:xfrm flipH="1">
            <a:off x="7445905" y="2593513"/>
            <a:ext cx="148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Bilwi – Puerto Cabezas</a:t>
            </a:r>
            <a:endParaRPr lang="ca-ES" sz="1400" dirty="0">
              <a:solidFill>
                <a:schemeClr val="bg1"/>
              </a:solidFill>
            </a:endParaRPr>
          </a:p>
        </p:txBody>
      </p:sp>
      <p:pic>
        <p:nvPicPr>
          <p:cNvPr id="27" name="Gráfico 26" descr="Tornado">
            <a:extLst>
              <a:ext uri="{FF2B5EF4-FFF2-40B4-BE49-F238E27FC236}">
                <a16:creationId xmlns:a16="http://schemas.microsoft.com/office/drawing/2014/main" id="{C55D89A5-6C7A-40C4-B52F-E80F8A6224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25219" y="2513168"/>
            <a:ext cx="469757" cy="4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8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3573 - PROGRAMA DE RECONSTRUCCIÓ INTEGRAL DE LA COMUNITAT DE WAWA BAR ARRAN DEL PAS DELS HURACANS ETA I IOTA - FASE 1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5A99BD-3454-4C8C-8BBC-A823F48AFAEA}"/>
              </a:ext>
            </a:extLst>
          </p:cNvPr>
          <p:cNvSpPr txBox="1"/>
          <p:nvPr/>
        </p:nvSpPr>
        <p:spPr>
          <a:xfrm>
            <a:off x="1763688" y="1456433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Es faran servir recursos vinculats als projectes 2773 i 3117 per executar les activitats de </a:t>
            </a:r>
            <a:r>
              <a:rPr lang="ca-ES" dirty="0" err="1"/>
              <a:t>Water</a:t>
            </a:r>
            <a:r>
              <a:rPr lang="ca-ES" dirty="0"/>
              <a:t> </a:t>
            </a:r>
            <a:r>
              <a:rPr lang="ca-ES" dirty="0" err="1"/>
              <a:t>Aid</a:t>
            </a:r>
            <a:r>
              <a:rPr lang="ca-ES" dirty="0"/>
              <a:t> i Nidia </a:t>
            </a:r>
            <a:r>
              <a:rPr lang="ca-ES" dirty="0" err="1"/>
              <a:t>White</a:t>
            </a:r>
            <a:r>
              <a:rPr lang="ca-ES" dirty="0"/>
              <a:t>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0BA283B-34DA-4CA9-86B2-853DB968E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010"/>
              </p:ext>
            </p:extLst>
          </p:nvPr>
        </p:nvGraphicFramePr>
        <p:xfrm>
          <a:off x="4543720" y="1196752"/>
          <a:ext cx="3960440" cy="5521639"/>
        </p:xfrm>
        <a:graphic>
          <a:graphicData uri="http://schemas.openxmlformats.org/drawingml/2006/table">
            <a:tbl>
              <a:tblPr/>
              <a:tblGrid>
                <a:gridCol w="2701222">
                  <a:extLst>
                    <a:ext uri="{9D8B030D-6E8A-4147-A177-3AD203B41FA5}">
                      <a16:colId xmlns:a16="http://schemas.microsoft.com/office/drawing/2014/main" val="2728874453"/>
                    </a:ext>
                  </a:extLst>
                </a:gridCol>
                <a:gridCol w="1259218">
                  <a:extLst>
                    <a:ext uri="{9D8B030D-6E8A-4147-A177-3AD203B41FA5}">
                      <a16:colId xmlns:a16="http://schemas.microsoft.com/office/drawing/2014/main" val="3051064126"/>
                    </a:ext>
                  </a:extLst>
                </a:gridCol>
              </a:tblGrid>
              <a:tr h="37486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Ajuntament / Ens donant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a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Import consignat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458667"/>
                  </a:ext>
                </a:extLst>
              </a:tr>
              <a:tr h="249464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Aiguafreda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422024"/>
                  </a:ext>
                </a:extLst>
              </a:tr>
              <a:tr h="249464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Les Preses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835018"/>
                  </a:ext>
                </a:extLst>
              </a:tr>
              <a:tr h="201489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Montornès del Vallès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08430"/>
                  </a:ext>
                </a:extLst>
              </a:tr>
              <a:tr h="216841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Coloma de Gramenet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8.218,54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14941"/>
                  </a:ext>
                </a:extLst>
              </a:tr>
              <a:tr h="307032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 Cugat del Vallès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2.534,37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243205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L'Ametlla del Vallès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1.377,00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493226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 Feliu de Codines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460691"/>
                  </a:ext>
                </a:extLst>
              </a:tr>
              <a:tr h="364599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Begues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35612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Llagosta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72767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Llagostera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69747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Castelldefels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11.000,00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160849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 Boi de Llobregat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93938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Mollet del Vallès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45746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Aportació privada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344801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Aportació privada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90144"/>
                  </a:ext>
                </a:extLst>
              </a:tr>
              <a:tr h="337735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Vilafranca del Penedès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4.000,00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137"/>
                  </a:ext>
                </a:extLst>
              </a:tr>
              <a:tr h="337735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 Pere de Ribes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1.925,00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198019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Huayna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454,55</a:t>
                      </a:r>
                    </a:p>
                  </a:txBody>
                  <a:tcPr marL="6690" marR="6690" marT="66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104741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Blanes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750,00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333150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t"/>
                      <a:r>
                        <a:rPr lang="ca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90" marR="6690" marT="6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598031"/>
                  </a:ext>
                </a:extLst>
              </a:tr>
              <a:tr h="200010">
                <a:tc>
                  <a:txBody>
                    <a:bodyPr/>
                    <a:lstStyle/>
                    <a:p>
                      <a:pPr algn="l" fontAlgn="b"/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0" marR="6690" marT="66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51.824,46</a:t>
                      </a:r>
                    </a:p>
                  </a:txBody>
                  <a:tcPr marL="6690" marR="6690" marT="66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930401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4FF8BC7-7B08-41FD-9086-B7869A8CB0ED}"/>
              </a:ext>
            </a:extLst>
          </p:cNvPr>
          <p:cNvSpPr txBox="1"/>
          <p:nvPr/>
        </p:nvSpPr>
        <p:spPr>
          <a:xfrm>
            <a:off x="1744918" y="3647241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Han participat 16 ajuntaments a la campanya d’emergència, una entitat i dues aportacions privades</a:t>
            </a:r>
          </a:p>
        </p:txBody>
      </p:sp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905D7697-DCDA-4415-AA03-E46F099ED7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3573 - PROGRAMA DE RECONSTRUCCIÓ INTEGRAL DE LA COMUNITAT DE WAWA BAR ARRAN DEL PAS DELS HURACANS ETA I IOTA - FASE 1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905D7697-DCDA-4415-AA03-E46F099ED7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2BF13F3-22DA-4B74-AE5E-217895F0C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132844"/>
              </p:ext>
            </p:extLst>
          </p:nvPr>
        </p:nvGraphicFramePr>
        <p:xfrm>
          <a:off x="1727684" y="1134222"/>
          <a:ext cx="6804756" cy="5619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6817">
                  <a:extLst>
                    <a:ext uri="{9D8B030D-6E8A-4147-A177-3AD203B41FA5}">
                      <a16:colId xmlns:a16="http://schemas.microsoft.com/office/drawing/2014/main" val="2054431543"/>
                    </a:ext>
                  </a:extLst>
                </a:gridCol>
                <a:gridCol w="6287939">
                  <a:extLst>
                    <a:ext uri="{9D8B030D-6E8A-4147-A177-3AD203B41FA5}">
                      <a16:colId xmlns:a16="http://schemas.microsoft.com/office/drawing/2014/main" val="1671054630"/>
                    </a:ext>
                  </a:extLst>
                </a:gridCol>
              </a:tblGrid>
              <a:tr h="4223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Conformación del Consorcio para la ejecución del proyecto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475773957"/>
                  </a:ext>
                </a:extLst>
              </a:tr>
              <a:tr h="6422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A2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Actualización y validación del diagnóstico de daños </a:t>
                      </a:r>
                      <a:r>
                        <a:rPr lang="es-ES" sz="1800" dirty="0" err="1">
                          <a:effectLst/>
                          <a:latin typeface="+mj-lt"/>
                        </a:rPr>
                        <a:t>post-huracanes</a:t>
                      </a:r>
                      <a:r>
                        <a:rPr lang="es-ES" sz="1800" dirty="0">
                          <a:effectLst/>
                          <a:latin typeface="+mj-lt"/>
                        </a:rPr>
                        <a:t> en Wawa Bar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3421133353"/>
                  </a:ext>
                </a:extLst>
              </a:tr>
              <a:tr h="4223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A3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Asamblea comunal informativa y organizativa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4017511206"/>
                  </a:ext>
                </a:extLst>
              </a:tr>
              <a:tr h="8621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A4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Construcción de 4 sistemas de recolección de agua lluvia comunitarios con puestos domiciliares para el abastecimiento a la comunidad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3006041688"/>
                  </a:ext>
                </a:extLst>
              </a:tr>
              <a:tr h="10821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A5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Capacitar a comité de agua potable sobre uso y mantenimiento de los sistemas comunitarios de almacenamiento de agua y sistemas de emergencia tipo </a:t>
                      </a:r>
                      <a:r>
                        <a:rPr lang="es-ES" sz="1800" dirty="0" err="1">
                          <a:effectLst/>
                          <a:latin typeface="+mj-lt"/>
                        </a:rPr>
                        <a:t>Flexitank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892650414"/>
                  </a:ext>
                </a:extLst>
              </a:tr>
              <a:tr h="67647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A6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Capacitar a las familias de Wawa Bar, sobre agua segura, uso y mantenimiento de filtros de agua.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3456265122"/>
                  </a:ext>
                </a:extLst>
              </a:tr>
              <a:tr h="4223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A7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Compra de trasmallos y tarrayas para pescadores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3994153741"/>
                  </a:ext>
                </a:extLst>
              </a:tr>
              <a:tr h="45752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A8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Construcción y entrega de nuevos cayucos para pescadores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1004806498"/>
                  </a:ext>
                </a:extLst>
              </a:tr>
              <a:tr h="46334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A9</a:t>
                      </a:r>
                    </a:p>
                  </a:txBody>
                  <a:tcPr marL="29462" marR="29462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340610" algn="l"/>
                          <a:tab pos="4500880" algn="l"/>
                        </a:tabLst>
                        <a:defRPr/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340610" algn="l"/>
                          <a:tab pos="4500880" algn="l"/>
                        </a:tabLst>
                        <a:defRPr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Entrega de Termos</a:t>
                      </a: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2" marR="29462" marT="0" marB="0"/>
                </a:tc>
                <a:extLst>
                  <a:ext uri="{0D108BD9-81ED-4DB2-BD59-A6C34878D82A}">
                    <a16:rowId xmlns:a16="http://schemas.microsoft.com/office/drawing/2014/main" val="2334273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7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COOPERACIÓ DIRECTA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47664" y="494116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dirty="0"/>
          </a:p>
          <a:p>
            <a:endParaRPr lang="ca-ES" sz="1600" dirty="0"/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10EB4CA5-B7B8-4FF9-B7D6-B2DC87AF0A32}"/>
              </a:ext>
            </a:extLst>
          </p:cNvPr>
          <p:cNvSpPr/>
          <p:nvPr/>
        </p:nvSpPr>
        <p:spPr>
          <a:xfrm>
            <a:off x="1691680" y="345096"/>
            <a:ext cx="689708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3573 - PROGRAMA DE RECONSTRUCCIÓ INTEGRAL DE LA COMUNITAT DE WAWA BAR ARRAN DEL PAS DELS HURACANS ETA I IOTA - FASE 1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ca-ES" sz="1500" b="1" dirty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4" name="9 Imagen" descr="logotip Fons negatiu color.jpg">
            <a:extLst>
              <a:ext uri="{FF2B5EF4-FFF2-40B4-BE49-F238E27FC236}">
                <a16:creationId xmlns:a16="http://schemas.microsoft.com/office/drawing/2014/main" id="{905D7697-DCDA-4415-AA03-E46F099ED7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2BF13F3-22DA-4B74-AE5E-217895F0C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895328"/>
              </p:ext>
            </p:extLst>
          </p:nvPr>
        </p:nvGraphicFramePr>
        <p:xfrm>
          <a:off x="1737844" y="1375153"/>
          <a:ext cx="6804756" cy="4362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6817">
                  <a:extLst>
                    <a:ext uri="{9D8B030D-6E8A-4147-A177-3AD203B41FA5}">
                      <a16:colId xmlns:a16="http://schemas.microsoft.com/office/drawing/2014/main" val="2054431543"/>
                    </a:ext>
                  </a:extLst>
                </a:gridCol>
                <a:gridCol w="6287939">
                  <a:extLst>
                    <a:ext uri="{9D8B030D-6E8A-4147-A177-3AD203B41FA5}">
                      <a16:colId xmlns:a16="http://schemas.microsoft.com/office/drawing/2014/main" val="1671054630"/>
                    </a:ext>
                  </a:extLst>
                </a:gridCol>
              </a:tblGrid>
              <a:tr h="4223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A10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Compra y entrega de lancha con motor fuera borda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75773957"/>
                  </a:ext>
                </a:extLst>
              </a:tr>
              <a:tr h="6422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A11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Entrega de Baldes, Ollas, y cuchillos para pesca de pepino de mar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21133353"/>
                  </a:ext>
                </a:extLst>
              </a:tr>
              <a:tr h="4223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A12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Entrega de enseres domésticos (utensilios de cocina)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17511206"/>
                  </a:ext>
                </a:extLst>
              </a:tr>
              <a:tr h="8621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A13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Diagnóstico de personas afectadas por traumas </a:t>
                      </a:r>
                      <a:r>
                        <a:rPr lang="es-ES" sz="1800" dirty="0" err="1">
                          <a:effectLst/>
                        </a:rPr>
                        <a:t>post-huracanes</a:t>
                      </a:r>
                      <a:r>
                        <a:rPr lang="es-ES" sz="1800" dirty="0">
                          <a:effectLst/>
                        </a:rPr>
                        <a:t> e identificación de necesidades de atención psicosocial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06041688"/>
                  </a:ext>
                </a:extLst>
              </a:tr>
              <a:tr h="10821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A14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Atención de recuperaciones individuales especializadas a personas con afectaciones traumáticas por los efectos de los huracanes y la pérdida de medios de vida y viviendas de la comunidad de Wawa Bar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92650414"/>
                  </a:ext>
                </a:extLst>
              </a:tr>
              <a:tr h="67647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ca-E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ca-E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A15</a:t>
                      </a:r>
                    </a:p>
                  </a:txBody>
                  <a:tcPr marL="29462" marR="2946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2340610" algn="l"/>
                          <a:tab pos="4500880" algn="l"/>
                        </a:tabLst>
                      </a:pPr>
                      <a:r>
                        <a:rPr lang="es-ES" sz="1800" dirty="0">
                          <a:effectLst/>
                        </a:rPr>
                        <a:t>Sesiones de recuperación Grupales y sesiones de autocuidado a personas con afectaciones traumáticas por los efectos de los huracanes y la pérdida de medios de vida y viviendas de la comunidad de Wawa Bar.</a:t>
                      </a:r>
                      <a:endParaRPr lang="ca-E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56265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2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1691680" y="980728"/>
            <a:ext cx="691276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619672" y="1166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400" b="1" dirty="0"/>
              <a:t>AGERMANAMENT</a:t>
            </a:r>
            <a:br>
              <a:rPr lang="ca-ES" sz="1400" b="1" dirty="0"/>
            </a:br>
            <a:r>
              <a:rPr lang="ca-ES" b="1" dirty="0"/>
              <a:t>SANT PERE DE RIBES i</a:t>
            </a:r>
            <a:br>
              <a:rPr lang="ca-ES" b="1" dirty="0"/>
            </a:br>
            <a:r>
              <a:rPr lang="ca-ES" b="1" dirty="0"/>
              <a:t>PUERTO CABEZAS</a:t>
            </a:r>
            <a:endParaRPr lang="ca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691680" y="141620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i="1" dirty="0">
                <a:solidFill>
                  <a:srgbClr val="FF000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MOLTES GRÀCIES!</a:t>
            </a:r>
          </a:p>
        </p:txBody>
      </p:sp>
      <p:pic>
        <p:nvPicPr>
          <p:cNvPr id="8" name="9 Imagen" descr="logotip Fons negatiu color.jpg">
            <a:extLst>
              <a:ext uri="{FF2B5EF4-FFF2-40B4-BE49-F238E27FC236}">
                <a16:creationId xmlns:a16="http://schemas.microsoft.com/office/drawing/2014/main" id="{E4991022-9DDB-4918-9AF2-23D6F9753F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pic>
        <p:nvPicPr>
          <p:cNvPr id="3" name="Imagen 2" descr="Un barco en el muelle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C21B3B2E-CACF-456A-A771-1B326E79F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502650"/>
            <a:ext cx="6942080" cy="3374622"/>
          </a:xfrm>
          <a:prstGeom prst="rect">
            <a:avLst/>
          </a:prstGeom>
        </p:spPr>
      </p:pic>
      <p:pic>
        <p:nvPicPr>
          <p:cNvPr id="9" name="Picture 2" descr="http://www.santperederibes.cat/documents/10180/14446/Escut_ajuntament_pantone195cvc_vertical.jpg/c40c3d6d-c630-4be2-a965-b280a9a2f63b?t=1399287997767">
            <a:extLst>
              <a:ext uri="{FF2B5EF4-FFF2-40B4-BE49-F238E27FC236}">
                <a16:creationId xmlns:a16="http://schemas.microsoft.com/office/drawing/2014/main" id="{6B087341-F2D5-4400-95A0-76C15C01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6" y="5229200"/>
            <a:ext cx="1080120" cy="1060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948E4325-FDAF-40C4-888C-6CEDDFAC1F13}"/>
              </a:ext>
            </a:extLst>
          </p:cNvPr>
          <p:cNvSpPr txBox="1"/>
          <p:nvPr/>
        </p:nvSpPr>
        <p:spPr>
          <a:xfrm>
            <a:off x="1511152" y="565838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2 de novembre, aproximació de l’Eta a la costa Nord de Nicaragua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9A0793-FE01-4C38-8752-C3F425CB7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929045"/>
            <a:ext cx="7152676" cy="44736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AD0A33-72BA-4708-8117-245F34E95AB1}"/>
              </a:ext>
            </a:extLst>
          </p:cNvPr>
          <p:cNvSpPr txBox="1"/>
          <p:nvPr/>
        </p:nvSpPr>
        <p:spPr>
          <a:xfrm>
            <a:off x="1547664" y="31316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HURACANS ETA I IOTA: TRAJECTÒRIA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948E4325-FDAF-40C4-888C-6CEDDFAC1F13}"/>
              </a:ext>
            </a:extLst>
          </p:cNvPr>
          <p:cNvSpPr txBox="1"/>
          <p:nvPr/>
        </p:nvSpPr>
        <p:spPr>
          <a:xfrm>
            <a:off x="1511152" y="565838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3 de novembre, l’huracà Eta entra a terra pel sud de Bilwi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pic>
        <p:nvPicPr>
          <p:cNvPr id="4" name="Imagen 3" descr="Imagen que contiene colorido, papalote, grupo, parado&#10;&#10;Descripción generada automáticamente">
            <a:extLst>
              <a:ext uri="{FF2B5EF4-FFF2-40B4-BE49-F238E27FC236}">
                <a16:creationId xmlns:a16="http://schemas.microsoft.com/office/drawing/2014/main" id="{CBE6A241-42EF-48B7-BB3F-D17A72576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58187"/>
            <a:ext cx="5976664" cy="45741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TRAJECTÒRIA</a:t>
            </a:r>
          </a:p>
        </p:txBody>
      </p:sp>
    </p:spTree>
    <p:extLst>
      <p:ext uri="{BB962C8B-B14F-4D97-AF65-F5344CB8AC3E}">
        <p14:creationId xmlns:p14="http://schemas.microsoft.com/office/powerpoint/2010/main" val="365520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3DE6ECD-D630-4C81-ADB5-E9038BA6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523" y="332656"/>
            <a:ext cx="6730567" cy="47667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37244F-62B1-4B3A-BCF5-03000DC557E0}"/>
              </a:ext>
            </a:extLst>
          </p:cNvPr>
          <p:cNvSpPr txBox="1"/>
          <p:nvPr/>
        </p:nvSpPr>
        <p:spPr>
          <a:xfrm>
            <a:off x="1506533" y="404664"/>
            <a:ext cx="613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PRINCIPALS AFECTACIONS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25E24A-D62A-4088-8F76-714C30BC3FF8}"/>
              </a:ext>
            </a:extLst>
          </p:cNvPr>
          <p:cNvSpPr txBox="1"/>
          <p:nvPr/>
        </p:nvSpPr>
        <p:spPr>
          <a:xfrm>
            <a:off x="1767878" y="100076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/>
              <a:t>Evacuacions i albergs</a:t>
            </a:r>
          </a:p>
        </p:txBody>
      </p:sp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2FF53736-9A2F-4132-8DD0-FDD953607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29432"/>
              </p:ext>
            </p:extLst>
          </p:nvPr>
        </p:nvGraphicFramePr>
        <p:xfrm>
          <a:off x="1769858" y="1700808"/>
          <a:ext cx="610834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8340">
                  <a:extLst>
                    <a:ext uri="{9D8B030D-6E8A-4147-A177-3AD203B41FA5}">
                      <a16:colId xmlns:a16="http://schemas.microsoft.com/office/drawing/2014/main" val="3557020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sz="2000" noProof="0" dirty="0"/>
                        <a:t>53 espais condicionats com a albergs a Bilwi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07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2000" noProof="0" dirty="0"/>
                        <a:t>9.298 persones allotjades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52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2000" noProof="0" dirty="0"/>
                        <a:t>7 comunitats evacuades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56336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3380A4E-1D1D-407A-92CF-B277BC31CAB3}"/>
              </a:ext>
            </a:extLst>
          </p:cNvPr>
          <p:cNvSpPr txBox="1"/>
          <p:nvPr/>
        </p:nvSpPr>
        <p:spPr>
          <a:xfrm>
            <a:off x="1761538" y="3367879"/>
            <a:ext cx="69149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/>
              <a:t>Wawa</a:t>
            </a:r>
            <a:r>
              <a:rPr lang="ca-ES" b="1" dirty="0"/>
              <a:t> Bar i </a:t>
            </a:r>
            <a:r>
              <a:rPr lang="ca-ES" b="1" dirty="0" err="1"/>
              <a:t>Haulover</a:t>
            </a:r>
            <a:r>
              <a:rPr lang="ca-ES" b="1" dirty="0"/>
              <a:t> (diagnòstic realitzat per alcaldia i </a:t>
            </a:r>
            <a:r>
              <a:rPr lang="ca-ES" b="1" dirty="0" err="1"/>
              <a:t>Water</a:t>
            </a:r>
            <a:r>
              <a:rPr lang="ca-ES" b="1" dirty="0"/>
              <a:t> </a:t>
            </a:r>
            <a:r>
              <a:rPr lang="ca-ES" b="1" dirty="0" err="1"/>
              <a:t>Aid</a:t>
            </a:r>
            <a:r>
              <a:rPr lang="ca-ES" b="1" dirty="0"/>
              <a:t>):</a:t>
            </a:r>
          </a:p>
          <a:p>
            <a:endParaRPr lang="ca-ES" dirty="0"/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330 habitatges destruïts (95.4%).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Destrucció del 100% de sanejament </a:t>
            </a:r>
            <a:r>
              <a:rPr lang="ca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inclou inodors </a:t>
            </a:r>
            <a:r>
              <a:rPr lang="ca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latrines tradicionals)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a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istemas de captació d’aigua de pluja (SCALL):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  <a:tabLst>
                <a:tab pos="9144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38 totalment destruïts (75.3%)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+mj-lt"/>
              <a:buAutoNum type="alphaLcPeriod"/>
              <a:tabLst>
                <a:tab pos="9144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78 amb danys parcials (24.7%). Són reutilitzables, però cal inversió a les canaletes, baixants </a:t>
            </a:r>
            <a:r>
              <a:rPr lang="ca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punt de distribució domiciliar.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Mitjans de vida: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tabLst>
                <a:tab pos="914400" algn="l"/>
              </a:tabLst>
            </a:pP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Destrucció de 14 “</a:t>
            </a:r>
            <a:r>
              <a:rPr lang="ca-E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pangas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104 “</a:t>
            </a:r>
            <a:r>
              <a:rPr lang="ca-E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cayucos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</a:t>
            </a:r>
            <a:r>
              <a:rPr lang="ca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182 “</a:t>
            </a:r>
            <a:r>
              <a:rPr lang="ca-E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trasmallos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 65 “</a:t>
            </a:r>
            <a:r>
              <a:rPr lang="ca-E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tarrayas</a:t>
            </a:r>
            <a:r>
              <a:rPr lang="ca-E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”.</a:t>
            </a:r>
            <a:endParaRPr lang="ca-E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55FDCE-9EA7-4240-9108-29E2C7AFC00C}"/>
              </a:ext>
            </a:extLst>
          </p:cNvPr>
          <p:cNvSpPr txBox="1"/>
          <p:nvPr/>
        </p:nvSpPr>
        <p:spPr>
          <a:xfrm flipH="1">
            <a:off x="6833715" y="3830849"/>
            <a:ext cx="106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Wawa Bar</a:t>
            </a:r>
            <a:endParaRPr lang="ca-ES" sz="1400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5673F61-997D-47B2-80FD-672711FD30C9}"/>
              </a:ext>
            </a:extLst>
          </p:cNvPr>
          <p:cNvSpPr txBox="1"/>
          <p:nvPr/>
        </p:nvSpPr>
        <p:spPr>
          <a:xfrm flipH="1">
            <a:off x="6986115" y="3983249"/>
            <a:ext cx="106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Wawa Bar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IMPACTE I DANYS</a:t>
            </a:r>
          </a:p>
        </p:txBody>
      </p:sp>
      <p:pic>
        <p:nvPicPr>
          <p:cNvPr id="13" name="Imagen 12" descr="Un hombre en frente de un grupo de personas en un parque&#10;&#10;Descripción generada automáticamente con confianza media">
            <a:extLst>
              <a:ext uri="{FF2B5EF4-FFF2-40B4-BE49-F238E27FC236}">
                <a16:creationId xmlns:a16="http://schemas.microsoft.com/office/drawing/2014/main" id="{DD41B949-E19E-4E7C-9DDC-65E02AEAD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35" y="682952"/>
            <a:ext cx="3995936" cy="2996952"/>
          </a:xfrm>
          <a:prstGeom prst="rect">
            <a:avLst/>
          </a:prstGeom>
        </p:spPr>
      </p:pic>
      <p:pic>
        <p:nvPicPr>
          <p:cNvPr id="16" name="Imagen 15" descr="Torre en medio de campo&#10;&#10;Descripción generada automáticamente">
            <a:extLst>
              <a:ext uri="{FF2B5EF4-FFF2-40B4-BE49-F238E27FC236}">
                <a16:creationId xmlns:a16="http://schemas.microsoft.com/office/drawing/2014/main" id="{772BA64E-C782-4858-89B3-56BC50CA0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3179604"/>
            <a:ext cx="7524328" cy="365765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28D3CF8-60EF-43FB-9887-FDB5FB05B368}"/>
              </a:ext>
            </a:extLst>
          </p:cNvPr>
          <p:cNvSpPr txBox="1"/>
          <p:nvPr/>
        </p:nvSpPr>
        <p:spPr>
          <a:xfrm>
            <a:off x="5287574" y="7647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0B4B53-9615-4003-9A80-EB468D1673AA}"/>
              </a:ext>
            </a:extLst>
          </p:cNvPr>
          <p:cNvSpPr txBox="1"/>
          <p:nvPr/>
        </p:nvSpPr>
        <p:spPr>
          <a:xfrm>
            <a:off x="7245084" y="2807617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Novembre 2020</a:t>
            </a:r>
          </a:p>
        </p:txBody>
      </p:sp>
    </p:spTree>
    <p:extLst>
      <p:ext uri="{BB962C8B-B14F-4D97-AF65-F5344CB8AC3E}">
        <p14:creationId xmlns:p14="http://schemas.microsoft.com/office/powerpoint/2010/main" val="22444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IMPACTE I DANYS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6B64B8-7BD3-4A3A-90A4-7B1A37204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836712"/>
            <a:ext cx="3924944" cy="2943708"/>
          </a:xfrm>
          <a:prstGeom prst="rect">
            <a:avLst/>
          </a:prstGeom>
        </p:spPr>
      </p:pic>
      <p:pic>
        <p:nvPicPr>
          <p:cNvPr id="4" name="Imagen 3" descr="Imagen que contiene exterior, tabla, pastel, hombre&#10;&#10;Descripción generada automáticamente">
            <a:extLst>
              <a:ext uri="{FF2B5EF4-FFF2-40B4-BE49-F238E27FC236}">
                <a16:creationId xmlns:a16="http://schemas.microsoft.com/office/drawing/2014/main" id="{8361A09E-279A-432A-AA45-991C6B349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64" y="3371645"/>
            <a:ext cx="7020272" cy="34126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767551-91E8-4DA1-A23D-64652211FBC0}"/>
              </a:ext>
            </a:extLst>
          </p:cNvPr>
          <p:cNvSpPr txBox="1"/>
          <p:nvPr/>
        </p:nvSpPr>
        <p:spPr>
          <a:xfrm>
            <a:off x="5436096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CFB3B7-1598-4F60-AD3F-8F6634758BCB}"/>
              </a:ext>
            </a:extLst>
          </p:cNvPr>
          <p:cNvSpPr txBox="1"/>
          <p:nvPr/>
        </p:nvSpPr>
        <p:spPr>
          <a:xfrm>
            <a:off x="7452320" y="3003351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Novembre 2020</a:t>
            </a:r>
          </a:p>
        </p:txBody>
      </p:sp>
    </p:spTree>
    <p:extLst>
      <p:ext uri="{BB962C8B-B14F-4D97-AF65-F5344CB8AC3E}">
        <p14:creationId xmlns:p14="http://schemas.microsoft.com/office/powerpoint/2010/main" val="38158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6 Imagen" descr="logotip Fons negatiu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384008"/>
            <a:ext cx="1259631" cy="47399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59632" y="6381328"/>
            <a:ext cx="7884368" cy="47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8FE0067-E7B7-43CD-ABC1-FA1A97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273274"/>
            <a:ext cx="7152676" cy="4001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8B87BC-ECEF-4F12-85C5-55B857D2CE41}"/>
              </a:ext>
            </a:extLst>
          </p:cNvPr>
          <p:cNvSpPr txBox="1"/>
          <p:nvPr/>
        </p:nvSpPr>
        <p:spPr>
          <a:xfrm>
            <a:off x="1511152" y="282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HURACANS ETA I IOTA: IMPACTE I DANYS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767551-91E8-4DA1-A23D-64652211FBC0}"/>
              </a:ext>
            </a:extLst>
          </p:cNvPr>
          <p:cNvSpPr txBox="1"/>
          <p:nvPr/>
        </p:nvSpPr>
        <p:spPr>
          <a:xfrm>
            <a:off x="5436096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CFB3B7-1598-4F60-AD3F-8F6634758BCB}"/>
              </a:ext>
            </a:extLst>
          </p:cNvPr>
          <p:cNvSpPr txBox="1"/>
          <p:nvPr/>
        </p:nvSpPr>
        <p:spPr>
          <a:xfrm>
            <a:off x="7452320" y="3003351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0000"/>
                </a:solidFill>
              </a:rPr>
              <a:t>Novembre 2020</a:t>
            </a:r>
          </a:p>
        </p:txBody>
      </p:sp>
      <p:pic>
        <p:nvPicPr>
          <p:cNvPr id="12" name="Imagen 11" descr="Un grupo de personas caminando en un parque&#10;&#10;Descripción generada automáticamente">
            <a:extLst>
              <a:ext uri="{FF2B5EF4-FFF2-40B4-BE49-F238E27FC236}">
                <a16:creationId xmlns:a16="http://schemas.microsoft.com/office/drawing/2014/main" id="{73C574B8-95F3-49C0-9B1D-4DADDEAC2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23" y="925461"/>
            <a:ext cx="3965764" cy="2974323"/>
          </a:xfrm>
          <a:prstGeom prst="rect">
            <a:avLst/>
          </a:prstGeom>
        </p:spPr>
      </p:pic>
      <p:pic>
        <p:nvPicPr>
          <p:cNvPr id="3" name="Imagen 2" descr="Imagen que contiene exterior, hombre, nieve, parado&#10;&#10;Descripción generada automáticamente">
            <a:extLst>
              <a:ext uri="{FF2B5EF4-FFF2-40B4-BE49-F238E27FC236}">
                <a16:creationId xmlns:a16="http://schemas.microsoft.com/office/drawing/2014/main" id="{D96D8C7D-3402-4C1A-9CD1-513987855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3" y="3429000"/>
            <a:ext cx="6444208" cy="313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5291</TotalTime>
  <Words>2046</Words>
  <Application>Microsoft Office PowerPoint</Application>
  <PresentationFormat>Presentació en pantalla (4:3)</PresentationFormat>
  <Paragraphs>389</Paragraphs>
  <Slides>33</Slides>
  <Notes>33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33</vt:i4>
      </vt:variant>
    </vt:vector>
  </HeadingPairs>
  <TitlesOfParts>
    <vt:vector size="39" baseType="lpstr">
      <vt:lpstr>Arial</vt:lpstr>
      <vt:lpstr>Calibri</vt:lpstr>
      <vt:lpstr>Ebrima</vt:lpstr>
      <vt:lpstr>Times New Roman</vt:lpstr>
      <vt:lpstr>Wingdings</vt:lpstr>
      <vt:lpstr>Tema de Office</vt:lpstr>
      <vt:lpstr>   AGERMANAMENT SANT PERE DE RIBES i  PUERTO CABEZAS   </vt:lpstr>
      <vt:lpstr>     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PROJECTE               2089 – CENTRE DE NUTRICIÓ I CAPACITACIÓ                 INFANTIL AL MUNICIPI DE SAN JUAN DE LIMAY</dc:title>
  <dc:creator>Xavier</dc:creator>
  <cp:lastModifiedBy>Borrell Bailet, Carolina</cp:lastModifiedBy>
  <cp:revision>494</cp:revision>
  <dcterms:created xsi:type="dcterms:W3CDTF">2015-02-20T12:07:10Z</dcterms:created>
  <dcterms:modified xsi:type="dcterms:W3CDTF">2021-03-17T07:55:19Z</dcterms:modified>
</cp:coreProperties>
</file>