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 mitjà 3 - èmfasi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7D87-543D-473E-AF1D-B4DC695D0047}" type="datetimeFigureOut">
              <a:rPr lang="ca-ES" smtClean="0"/>
              <a:t>17/04/2018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97056-1014-4758-88D6-BD063BC3D44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5410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4D1FC-4BD0-482A-A045-F2B463094C8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7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7F6-7B8B-42CA-AFBB-F71814716AC0}" type="datetimeFigureOut">
              <a:rPr lang="ca-ES" smtClean="0"/>
              <a:t>17/04/2018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2701-F042-482A-A755-61C86028A29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7642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7F6-7B8B-42CA-AFBB-F71814716AC0}" type="datetimeFigureOut">
              <a:rPr lang="ca-ES" smtClean="0"/>
              <a:t>17/04/2018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2701-F042-482A-A755-61C86028A29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1959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7F6-7B8B-42CA-AFBB-F71814716AC0}" type="datetimeFigureOut">
              <a:rPr lang="ca-ES" smtClean="0"/>
              <a:t>17/04/2018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2701-F042-482A-A755-61C86028A29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35651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7F6-7B8B-42CA-AFBB-F71814716AC0}" type="datetimeFigureOut">
              <a:rPr lang="ca-ES" smtClean="0"/>
              <a:t>17/04/2018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2701-F042-482A-A755-61C86028A29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6615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7F6-7B8B-42CA-AFBB-F71814716AC0}" type="datetimeFigureOut">
              <a:rPr lang="ca-ES" smtClean="0"/>
              <a:t>17/04/2018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2701-F042-482A-A755-61C86028A29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7881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7F6-7B8B-42CA-AFBB-F71814716AC0}" type="datetimeFigureOut">
              <a:rPr lang="ca-ES" smtClean="0"/>
              <a:t>17/04/2018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2701-F042-482A-A755-61C86028A29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58525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7F6-7B8B-42CA-AFBB-F71814716AC0}" type="datetimeFigureOut">
              <a:rPr lang="ca-ES" smtClean="0"/>
              <a:t>17/04/2018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2701-F042-482A-A755-61C86028A29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165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7F6-7B8B-42CA-AFBB-F71814716AC0}" type="datetimeFigureOut">
              <a:rPr lang="ca-ES" smtClean="0"/>
              <a:t>17/04/2018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2701-F042-482A-A755-61C86028A29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1793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7F6-7B8B-42CA-AFBB-F71814716AC0}" type="datetimeFigureOut">
              <a:rPr lang="ca-ES" smtClean="0"/>
              <a:t>17/04/2018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2701-F042-482A-A755-61C86028A29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0866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7F6-7B8B-42CA-AFBB-F71814716AC0}" type="datetimeFigureOut">
              <a:rPr lang="ca-ES" smtClean="0"/>
              <a:t>17/04/2018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2701-F042-482A-A755-61C86028A29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3512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7F6-7B8B-42CA-AFBB-F71814716AC0}" type="datetimeFigureOut">
              <a:rPr lang="ca-ES" smtClean="0"/>
              <a:t>17/04/2018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B2701-F042-482A-A755-61C86028A29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3272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1C7F6-7B8B-42CA-AFBB-F71814716AC0}" type="datetimeFigureOut">
              <a:rPr lang="ca-ES" smtClean="0"/>
              <a:t>17/04/2018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B2701-F042-482A-A755-61C86028A29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2586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12596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EMERGÈNCIES I AJUTS HUMANITÀRIS</a:t>
            </a:r>
            <a:endParaRPr lang="en-US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Tau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78280"/>
              </p:ext>
            </p:extLst>
          </p:nvPr>
        </p:nvGraphicFramePr>
        <p:xfrm>
          <a:off x="1410973" y="287891"/>
          <a:ext cx="10476227" cy="17373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9206227">
                  <a:extLst>
                    <a:ext uri="{9D8B030D-6E8A-4147-A177-3AD203B41FA5}">
                      <a16:colId xmlns:a16="http://schemas.microsoft.com/office/drawing/2014/main" val="588744082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5278335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800" dirty="0" smtClean="0"/>
                        <a:t>Projecte 3086. RESPOSTA D’EMERGÈNCIA ALS EFECTES DE L’HURACÀ IRMA AL SEU PAS PEL CARIB: FASE DE RECONSTRUCCIÓ.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a-ES" sz="1800" dirty="0" smtClean="0"/>
                        <a:t>Any d’execució: 2017</a:t>
                      </a:r>
                    </a:p>
                    <a:p>
                      <a:r>
                        <a:rPr lang="ca-ES" sz="1800" dirty="0" smtClean="0"/>
                        <a:t>Aportació:  2.563,75 €</a:t>
                      </a:r>
                    </a:p>
                    <a:p>
                      <a:endParaRPr lang="ca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537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600" dirty="0" smtClean="0"/>
                        <a:t>Campanya d’emergència per a donar resposta als efectes del huracà Irma, del passat 4 de setembre, al seu pas pel Carib, en concret a Cuba, Haití i la República Dominicana, principalment. El huracà Irma, ha estat un dels més potents i grans que s’han format a l’oceà Atlàntic amb una categoria màxima de 5 sobre 5 i vents de 295km/H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654124"/>
                  </a:ext>
                </a:extLst>
              </a:tr>
            </a:tbl>
          </a:graphicData>
        </a:graphic>
      </p:graphicFrame>
      <p:graphicFrame>
        <p:nvGraphicFramePr>
          <p:cNvPr id="13" name="Tau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699418"/>
              </p:ext>
            </p:extLst>
          </p:nvPr>
        </p:nvGraphicFramePr>
        <p:xfrm>
          <a:off x="1436371" y="2308619"/>
          <a:ext cx="10450829" cy="1987633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9218930">
                  <a:extLst>
                    <a:ext uri="{9D8B030D-6E8A-4147-A177-3AD203B41FA5}">
                      <a16:colId xmlns:a16="http://schemas.microsoft.com/office/drawing/2014/main" val="588744082"/>
                    </a:ext>
                  </a:extLst>
                </a:gridCol>
                <a:gridCol w="1231899">
                  <a:extLst>
                    <a:ext uri="{9D8B030D-6E8A-4147-A177-3AD203B41FA5}">
                      <a16:colId xmlns:a16="http://schemas.microsoft.com/office/drawing/2014/main" val="527833575"/>
                    </a:ext>
                  </a:extLst>
                </a:gridCol>
              </a:tblGrid>
              <a:tr h="6769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800" dirty="0" smtClean="0"/>
                        <a:t>Projecte 3051. RESPOSTA ALS EFECTES DE LES INUNDACIONS I ESLLAVISSADES AL PERÚ I COLÒMBIA: FASE DE RECONSTRUCCIÓ.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a-ES" dirty="0" smtClean="0"/>
                        <a:t>Any d’execució: 2017</a:t>
                      </a:r>
                    </a:p>
                    <a:p>
                      <a:r>
                        <a:rPr lang="ca-ES" dirty="0" smtClean="0"/>
                        <a:t>Aportació:  3,000  €</a:t>
                      </a:r>
                    </a:p>
                    <a:p>
                      <a:endParaRPr lang="ca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537960"/>
                  </a:ext>
                </a:extLst>
              </a:tr>
              <a:tr h="3577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600" dirty="0" smtClean="0"/>
                        <a:t>Campanya d’emergència per a donar resposta als efectes del fenomen “Niño </a:t>
                      </a:r>
                      <a:r>
                        <a:rPr lang="ca-ES" sz="1600" dirty="0" err="1" smtClean="0"/>
                        <a:t>Costero</a:t>
                      </a:r>
                      <a:r>
                        <a:rPr lang="ca-ES" sz="1600" dirty="0" smtClean="0"/>
                        <a:t>”, al Perú i a </a:t>
                      </a:r>
                      <a:r>
                        <a:rPr lang="ca-ES" sz="1600" dirty="0" err="1" smtClean="0"/>
                        <a:t>Colombia</a:t>
                      </a:r>
                      <a:r>
                        <a:rPr lang="ca-ES" sz="1600" dirty="0" smtClean="0"/>
                        <a:t>, que es va iniciar a finals de gener de 2017, causat per un increment abrupte de la temperatura superficial del mar, la qual cosa ha provocat fortes pluges i tempestes que han derivat en inundacions i altres fenòmens associats com tempestes </a:t>
                      </a:r>
                      <a:r>
                        <a:rPr lang="ca-ES" sz="1600" dirty="0" err="1" smtClean="0"/>
                        <a:t>elèctiques</a:t>
                      </a:r>
                      <a:r>
                        <a:rPr lang="ca-ES" sz="1600" dirty="0" smtClean="0"/>
                        <a:t>, forts vents, esllavissades de fang i pedres. Aquest fenomen està previst que s’allargui els propers mesos amb conseqüències greus pel territori.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654124"/>
                  </a:ext>
                </a:extLst>
              </a:tr>
            </a:tbl>
          </a:graphicData>
        </a:graphic>
      </p:graphicFrame>
      <p:graphicFrame>
        <p:nvGraphicFramePr>
          <p:cNvPr id="14" name="Tau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48549"/>
              </p:ext>
            </p:extLst>
          </p:nvPr>
        </p:nvGraphicFramePr>
        <p:xfrm>
          <a:off x="1436371" y="4579620"/>
          <a:ext cx="10450829" cy="19507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9206231">
                  <a:extLst>
                    <a:ext uri="{9D8B030D-6E8A-4147-A177-3AD203B41FA5}">
                      <a16:colId xmlns:a16="http://schemas.microsoft.com/office/drawing/2014/main" val="588744082"/>
                    </a:ext>
                  </a:extLst>
                </a:gridCol>
                <a:gridCol w="1244598">
                  <a:extLst>
                    <a:ext uri="{9D8B030D-6E8A-4147-A177-3AD203B41FA5}">
                      <a16:colId xmlns:a16="http://schemas.microsoft.com/office/drawing/2014/main" val="5278335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800" dirty="0" smtClean="0"/>
                        <a:t>Projecte 3087. RESPOSTA D’EMERGÈNCIA ALS EFECTES DEL TERRATRÈMOL A MÈXIC: FASE DE RECONSTRUCCIÓ.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a-ES" dirty="0" smtClean="0"/>
                        <a:t>Any d’execució: 2017</a:t>
                      </a:r>
                    </a:p>
                    <a:p>
                      <a:r>
                        <a:rPr lang="ca-ES" dirty="0" smtClean="0"/>
                        <a:t>Aportació:  2.563,75 €</a:t>
                      </a:r>
                    </a:p>
                    <a:p>
                      <a:endParaRPr lang="ca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537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600" dirty="0" smtClean="0"/>
                        <a:t>Campanya d’emergència per a donar resposta als efectes del terratrèmol a Mèxic, del passat 7 de setembre, d’una magnitud de 8,2 graus a l’escala de Richter que va sacsejar el Sud i Centre de Mèxic. Aquest sisme ha estat el més alt registrat a Mèxic des de l’any 1932. Els estats més afectats han estat </a:t>
                      </a:r>
                      <a:r>
                        <a:rPr lang="ca-ES" sz="1600" dirty="0" err="1" smtClean="0"/>
                        <a:t>Chiapas</a:t>
                      </a:r>
                      <a:r>
                        <a:rPr lang="ca-ES" sz="1600" dirty="0" smtClean="0"/>
                        <a:t>, Oaxaca, Tabasco i Veracruz. El Govern mexicà ha estimat que un total de 50 milions de persones varen sentir el terratrèmol i des d’aquell moment, ja s’han registrat 819 rèpliques.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654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01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336</Words>
  <Application>Microsoft Office PowerPoint</Application>
  <PresentationFormat>Pantalla panoràmica</PresentationFormat>
  <Paragraphs>14</Paragraphs>
  <Slides>1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l'Office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Usuari genèric 3 de Benestar Social</dc:creator>
  <cp:lastModifiedBy>Usuari genèric 3 de Benestar Social</cp:lastModifiedBy>
  <cp:revision>5</cp:revision>
  <dcterms:created xsi:type="dcterms:W3CDTF">2018-02-20T09:12:20Z</dcterms:created>
  <dcterms:modified xsi:type="dcterms:W3CDTF">2018-04-17T07:23:49Z</dcterms:modified>
</cp:coreProperties>
</file>